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0" r:id="rId2"/>
    <p:sldId id="759" r:id="rId3"/>
    <p:sldId id="752" r:id="rId4"/>
    <p:sldId id="760" r:id="rId5"/>
    <p:sldId id="744" r:id="rId6"/>
    <p:sldId id="761" r:id="rId7"/>
    <p:sldId id="749" r:id="rId8"/>
    <p:sldId id="755" r:id="rId9"/>
    <p:sldId id="765" r:id="rId10"/>
    <p:sldId id="756" r:id="rId11"/>
    <p:sldId id="748" r:id="rId12"/>
    <p:sldId id="724" r:id="rId13"/>
    <p:sldId id="751" r:id="rId14"/>
    <p:sldId id="763" r:id="rId15"/>
    <p:sldId id="737" r:id="rId16"/>
    <p:sldId id="754" r:id="rId17"/>
    <p:sldId id="738" r:id="rId18"/>
    <p:sldId id="739" r:id="rId19"/>
    <p:sldId id="764" r:id="rId20"/>
    <p:sldId id="740" r:id="rId21"/>
    <p:sldId id="757" r:id="rId22"/>
    <p:sldId id="747" r:id="rId23"/>
    <p:sldId id="753" r:id="rId24"/>
    <p:sldId id="762" r:id="rId25"/>
    <p:sldId id="74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, Yifan" initials="YY" lastIdx="3" clrIdx="0">
    <p:extLst>
      <p:ext uri="{19B8F6BF-5375-455C-9EA6-DF929625EA0E}">
        <p15:presenceInfo xmlns:p15="http://schemas.microsoft.com/office/powerpoint/2012/main" userId="S::yifany3@illinois.edu::e722b71e-d1cd-4871-972d-1ed53202cc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2BBBE"/>
    <a:srgbClr val="F5F3F2"/>
    <a:srgbClr val="F3F4F1"/>
    <a:srgbClr val="D1CECE"/>
    <a:srgbClr val="A6A6A7"/>
    <a:srgbClr val="005295"/>
    <a:srgbClr val="3467AE"/>
    <a:srgbClr val="0B6120"/>
    <a:srgbClr val="FA5C50"/>
    <a:srgbClr val="487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9F1C1-24F1-9647-86D6-2D6331DD3FE3}" v="1099" dt="2021-10-11T03:16:43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1"/>
    <p:restoredTop sz="87836" autoAdjust="0"/>
  </p:normalViewPr>
  <p:slideViewPr>
    <p:cSldViewPr snapToGrid="0" snapToObjects="1">
      <p:cViewPr varScale="1">
        <p:scale>
          <a:sx n="120" d="100"/>
          <a:sy n="120" d="100"/>
        </p:scale>
        <p:origin x="2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583B4D-4B80-4218-8491-9265B37B46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36A5E-807F-4683-9D4E-A97805E20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ADD27-57FE-4BFE-8DE4-B36476AF42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DE4AB-BA35-4E90-BF73-C6D31ED7DC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54E0A-62FE-4CF1-B914-7E859BE670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28154-6F86-4414-8D5C-B79DC729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5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BF05-08C2-49AB-A33C-2266805C39E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45AA1-006A-4177-9FFD-471A1BDE2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8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74116-C29E-064D-8881-89955D0E0B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1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approach,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allocated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CPU-attached</a:t>
            </a:r>
            <a:r>
              <a:rPr lang="zh-CN" altLang="en-US" dirty="0"/>
              <a:t> </a:t>
            </a:r>
            <a:r>
              <a:rPr lang="en-US" altLang="zh-CN" dirty="0"/>
              <a:t>memory,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pinned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cc-accelerator.</a:t>
            </a:r>
          </a:p>
          <a:p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upon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CPU-attached</a:t>
            </a:r>
            <a:r>
              <a:rPr lang="zh-CN" altLang="en-US" dirty="0"/>
              <a:t> </a:t>
            </a:r>
            <a:r>
              <a:rPr lang="en-US" altLang="zh-CN" dirty="0"/>
              <a:t>memory,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cc-interconnect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invalidate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cc-accelerator’s</a:t>
            </a:r>
            <a:r>
              <a:rPr lang="zh-CN" altLang="en-US" dirty="0"/>
              <a:t> </a:t>
            </a:r>
            <a:r>
              <a:rPr lang="en-US" altLang="zh-CN" dirty="0"/>
              <a:t>cache.</a:t>
            </a:r>
          </a:p>
          <a:p>
            <a:endParaRPr lang="en-US" altLang="zh-CN" dirty="0"/>
          </a:p>
          <a:p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guaranteed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captured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notified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logic.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scalability,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infeasible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platform,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accelerator-attached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approach,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feasible,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buffers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pinned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monitored.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08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cc-accelerator’s</a:t>
            </a:r>
            <a:r>
              <a:rPr lang="zh-CN" altLang="en-US" dirty="0"/>
              <a:t> </a:t>
            </a:r>
            <a:r>
              <a:rPr lang="en-US" altLang="zh-CN" dirty="0"/>
              <a:t>architecture.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functional</a:t>
            </a:r>
            <a:r>
              <a:rPr lang="zh-CN" altLang="en-US" dirty="0"/>
              <a:t> </a:t>
            </a:r>
            <a:r>
              <a:rPr lang="en-US" altLang="zh-CN" dirty="0"/>
              <a:t>blocks.</a:t>
            </a:r>
          </a:p>
          <a:p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request’s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in,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arrives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controller,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maintains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regions.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queues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fetched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enforce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QoS</a:t>
            </a:r>
            <a:r>
              <a:rPr lang="zh-CN" altLang="en-US" dirty="0"/>
              <a:t> </a:t>
            </a:r>
            <a:r>
              <a:rPr lang="en-US" altLang="zh-CN" dirty="0"/>
              <a:t>policy.</a:t>
            </a:r>
          </a:p>
          <a:p>
            <a:endParaRPr lang="en-US" altLang="zh-CN" dirty="0"/>
          </a:p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 err="1"/>
              <a:t>cacheline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coalesced,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arrived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processing,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tracker.</a:t>
            </a:r>
          </a:p>
          <a:p>
            <a:endParaRPr lang="en-US" altLang="zh-CN" dirty="0"/>
          </a:p>
          <a:p>
            <a:r>
              <a:rPr lang="en-US" altLang="zh-CN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application-specific</a:t>
            </a:r>
            <a:r>
              <a:rPr lang="zh-CN" altLang="en-US" dirty="0"/>
              <a:t> </a:t>
            </a:r>
            <a:r>
              <a:rPr lang="en-US" altLang="zh-CN" dirty="0"/>
              <a:t>block,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load/store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to/from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completed,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assembled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pre-defined</a:t>
            </a:r>
            <a:r>
              <a:rPr lang="zh-CN" altLang="en-US" dirty="0"/>
              <a:t> </a:t>
            </a:r>
            <a:r>
              <a:rPr lang="en-US" altLang="zh-CN" dirty="0"/>
              <a:t>RDMA-compatible</a:t>
            </a:r>
            <a:r>
              <a:rPr lang="zh-CN" altLang="en-US" dirty="0"/>
              <a:t> </a:t>
            </a:r>
            <a:r>
              <a:rPr lang="en-US" altLang="zh-CN" dirty="0"/>
              <a:t>format,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SQ</a:t>
            </a:r>
            <a:r>
              <a:rPr lang="zh-CN" altLang="en-US" dirty="0"/>
              <a:t> </a:t>
            </a:r>
            <a:r>
              <a:rPr lang="en-US" altLang="zh-CN" dirty="0"/>
              <a:t>handler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responsible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issuing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74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aspects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design.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RAMBDA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in-package</a:t>
            </a:r>
            <a:r>
              <a:rPr lang="zh-CN" altLang="en-US" dirty="0"/>
              <a:t> </a:t>
            </a:r>
            <a:r>
              <a:rPr lang="en-US" altLang="zh-CN" dirty="0"/>
              <a:t>FPGA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Xeon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UPI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BlueField-2</a:t>
            </a:r>
            <a:r>
              <a:rPr lang="zh-CN" altLang="en-US" dirty="0"/>
              <a:t> </a:t>
            </a:r>
            <a:r>
              <a:rPr lang="en-US" altLang="zh-CN" dirty="0" err="1"/>
              <a:t>SmartNIC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baseline.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equipped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high-frequency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cores.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5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/>
              <a:t>RAMBDA’s</a:t>
            </a:r>
            <a:r>
              <a:rPr lang="zh-CN" altLang="en-US" dirty="0"/>
              <a:t> </a:t>
            </a:r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drawbacks.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hardware,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Xilinx</a:t>
            </a:r>
            <a:r>
              <a:rPr lang="zh-CN" altLang="en-US" dirty="0"/>
              <a:t> </a:t>
            </a:r>
            <a:r>
              <a:rPr lang="en-US" altLang="zh-CN" dirty="0"/>
              <a:t>U280</a:t>
            </a:r>
            <a:r>
              <a:rPr lang="zh-CN" altLang="en-US" dirty="0"/>
              <a:t> </a:t>
            </a:r>
            <a:r>
              <a:rPr lang="en-US" altLang="zh-CN" dirty="0"/>
              <a:t>FPGA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emulate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attached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soon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generally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CXL-enabled</a:t>
            </a:r>
            <a:r>
              <a:rPr lang="zh-CN" altLang="en-US" dirty="0"/>
              <a:t> </a:t>
            </a:r>
            <a:r>
              <a:rPr lang="en-US" altLang="zh-CN" dirty="0"/>
              <a:t>CPUs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11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in-memory</a:t>
            </a:r>
            <a:r>
              <a:rPr lang="zh-CN" altLang="en-US" dirty="0"/>
              <a:t> </a:t>
            </a:r>
            <a:r>
              <a:rPr lang="en-US" altLang="zh-CN" dirty="0"/>
              <a:t>KVS.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RAMBDA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baselines:</a:t>
            </a:r>
            <a:r>
              <a:rPr lang="zh-CN" altLang="en-US" dirty="0"/>
              <a:t> </a:t>
            </a:r>
            <a:r>
              <a:rPr lang="en-US" altLang="zh-CN" dirty="0"/>
              <a:t>two-sided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SmartNIC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distributions,</a:t>
            </a:r>
            <a:r>
              <a:rPr lang="zh-CN" altLang="en-US" dirty="0"/>
              <a:t> </a:t>
            </a:r>
            <a:r>
              <a:rPr lang="en-US" altLang="zh-CN" dirty="0" err="1"/>
              <a:t>smartNIC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poorly.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frequent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memory,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hot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cached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smartNIC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zipfian</a:t>
            </a:r>
            <a:r>
              <a:rPr lang="zh-CN" altLang="en-US" dirty="0"/>
              <a:t> </a:t>
            </a:r>
            <a:r>
              <a:rPr lang="en-US" altLang="zh-CN" dirty="0"/>
              <a:t>distribution.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roughly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RAMBDA,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bandwidth.</a:t>
            </a:r>
            <a:r>
              <a:rPr lang="zh-CN" altLang="en-US" dirty="0"/>
              <a:t>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this.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anticipate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RAMBDA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greater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keeps</a:t>
            </a:r>
            <a:r>
              <a:rPr lang="zh-CN" altLang="en-US" dirty="0"/>
              <a:t> </a:t>
            </a:r>
            <a:r>
              <a:rPr lang="en-US" altLang="zh-CN" dirty="0"/>
              <a:t>increasing.</a:t>
            </a:r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latency,</a:t>
            </a:r>
            <a:r>
              <a:rPr lang="zh-CN" altLang="en-US" dirty="0"/>
              <a:t> </a:t>
            </a:r>
            <a:r>
              <a:rPr lang="en-US" altLang="zh-CN" dirty="0"/>
              <a:t>although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latency,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smartNIC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  <a:r>
              <a:rPr lang="zh-CN" altLang="en-US" dirty="0"/>
              <a:t> </a:t>
            </a:r>
            <a:r>
              <a:rPr lang="en-US" altLang="zh-CN" dirty="0"/>
              <a:t>attributed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PCIe.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emulated</a:t>
            </a:r>
            <a:r>
              <a:rPr lang="zh-CN" altLang="en-US" dirty="0"/>
              <a:t> </a:t>
            </a:r>
            <a:r>
              <a:rPr lang="en-US" altLang="zh-CN" dirty="0"/>
              <a:t>RAMDA-LD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RAMBDA,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cc-interconnect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97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investigate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Although</a:t>
            </a:r>
            <a:r>
              <a:rPr lang="zh-CN" altLang="en-US" dirty="0"/>
              <a:t> </a:t>
            </a:r>
            <a:r>
              <a:rPr lang="en-US" altLang="zh-CN" dirty="0"/>
              <a:t>benefiting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batching,</a:t>
            </a:r>
            <a:r>
              <a:rPr lang="zh-CN" altLang="en-US" dirty="0"/>
              <a:t> </a:t>
            </a:r>
            <a:r>
              <a:rPr lang="en-US" altLang="zh-CN" dirty="0"/>
              <a:t>RAMBDA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CPU,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pipelining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batching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batching.</a:t>
            </a:r>
          </a:p>
          <a:p>
            <a:endParaRPr lang="en-US" altLang="zh-CN" dirty="0"/>
          </a:p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solution,</a:t>
            </a:r>
            <a:r>
              <a:rPr lang="zh-CN" altLang="en-US" dirty="0"/>
              <a:t> </a:t>
            </a:r>
            <a:r>
              <a:rPr lang="en-US" altLang="zh-CN" dirty="0"/>
              <a:t>RAMBDA’s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impacted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sub-linear.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84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replication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transaction,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 err="1"/>
              <a:t>HyperLoop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baseline.</a:t>
            </a:r>
            <a:r>
              <a:rPr lang="zh-CN" altLang="en-US" dirty="0"/>
              <a:t> 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invoke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NICs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NVM,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overhead.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transactions</a:t>
            </a:r>
            <a:r>
              <a:rPr lang="zh-CN" altLang="en-US" dirty="0"/>
              <a:t> </a:t>
            </a:r>
            <a:r>
              <a:rPr lang="en-US" altLang="zh-CN" dirty="0"/>
              <a:t>involving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read/write</a:t>
            </a:r>
            <a:r>
              <a:rPr lang="zh-CN" altLang="en-US" dirty="0"/>
              <a:t> </a:t>
            </a:r>
            <a:r>
              <a:rPr lang="en-US" altLang="zh-CN" dirty="0"/>
              <a:t>operations,</a:t>
            </a:r>
            <a:r>
              <a:rPr lang="zh-CN" altLang="en-US" dirty="0"/>
              <a:t> </a:t>
            </a:r>
            <a:r>
              <a:rPr lang="en-US" altLang="zh-CN" dirty="0" err="1"/>
              <a:t>HyperLoop</a:t>
            </a:r>
            <a:r>
              <a:rPr lang="zh-CN" altLang="en-US" dirty="0"/>
              <a:t> </a:t>
            </a:r>
            <a:r>
              <a:rPr lang="en-US" altLang="zh-CN" dirty="0"/>
              <a:t>underperforms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RAMBDA,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entire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  <a:r>
              <a:rPr lang="zh-CN" altLang="en-US" dirty="0"/>
              <a:t> </a:t>
            </a:r>
            <a:r>
              <a:rPr lang="en-US" altLang="zh-CN" dirty="0"/>
              <a:t>limitation.</a:t>
            </a:r>
          </a:p>
          <a:p>
            <a:endParaRPr lang="en-US" altLang="zh-CN" dirty="0"/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hand,</a:t>
            </a:r>
            <a:r>
              <a:rPr lang="zh-CN" altLang="en-US" dirty="0"/>
              <a:t> 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cc-accelerator,</a:t>
            </a:r>
            <a:r>
              <a:rPr lang="zh-CN" altLang="en-US" dirty="0"/>
              <a:t> </a:t>
            </a:r>
            <a:r>
              <a:rPr lang="en-US" altLang="zh-CN" dirty="0"/>
              <a:t>RAMBDA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complete</a:t>
            </a:r>
            <a:r>
              <a:rPr lang="zh-CN" altLang="en-US" dirty="0"/>
              <a:t> </a:t>
            </a:r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near-data</a:t>
            </a:r>
            <a:r>
              <a:rPr lang="zh-CN" altLang="en-US" dirty="0"/>
              <a:t> </a:t>
            </a:r>
            <a:r>
              <a:rPr lang="en-US" altLang="zh-CN" dirty="0"/>
              <a:t>fashion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round-trip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chain.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57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finally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processing.</a:t>
            </a:r>
          </a:p>
          <a:p>
            <a:endParaRPr lang="en-US" altLang="zh-CN" dirty="0"/>
          </a:p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MERCI,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memoization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amazon</a:t>
            </a:r>
            <a:r>
              <a:rPr lang="zh-CN" altLang="en-US" dirty="0"/>
              <a:t> </a:t>
            </a:r>
            <a:r>
              <a:rPr lang="en-US" altLang="zh-CN" dirty="0"/>
              <a:t>datasets.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fact,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RAMBDA.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demand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saturates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cc-interconnect</a:t>
            </a:r>
            <a:r>
              <a:rPr lang="zh-CN" altLang="en-US" dirty="0"/>
              <a:t> </a:t>
            </a:r>
            <a:r>
              <a:rPr lang="en-US" altLang="zh-CN" dirty="0"/>
              <a:t>bandwidth.</a:t>
            </a:r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envisioned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attached.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HBM2,</a:t>
            </a:r>
            <a:r>
              <a:rPr lang="zh-CN" altLang="en-US" dirty="0"/>
              <a:t> </a:t>
            </a:r>
            <a:r>
              <a:rPr lang="en-US" altLang="zh-CN" dirty="0"/>
              <a:t>RAMBDA-LH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outperform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~3</a:t>
            </a:r>
            <a:r>
              <a:rPr lang="zh-CN" altLang="en-US" dirty="0"/>
              <a:t> </a:t>
            </a:r>
            <a:r>
              <a:rPr lang="en-US" altLang="zh-CN" dirty="0"/>
              <a:t>times,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0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1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Today, with the</a:t>
            </a:r>
            <a:r>
              <a:rPr lang="zh-CN" altLang="en-US" dirty="0"/>
              <a:t> </a:t>
            </a:r>
            <a:r>
              <a:rPr lang="en-US" altLang="zh-CN" dirty="0"/>
              <a:t>advance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rapid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capability.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GbE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available,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4000GbE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soon.</a:t>
            </a:r>
          </a:p>
          <a:p>
            <a:endParaRPr lang="en-US" altLang="zh-CN" dirty="0"/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hand,</a:t>
            </a:r>
            <a:r>
              <a:rPr lang="zh-CN" altLang="en-US" dirty="0"/>
              <a:t> </a:t>
            </a:r>
            <a:r>
              <a:rPr lang="en-US" altLang="zh-CN" dirty="0"/>
              <a:t>CPU’s</a:t>
            </a:r>
            <a:r>
              <a:rPr lang="zh-CN" altLang="en-US" dirty="0"/>
              <a:t> </a:t>
            </a:r>
            <a:r>
              <a:rPr lang="en-US" altLang="zh-CN" dirty="0"/>
              <a:t>single-core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despite</a:t>
            </a:r>
            <a:r>
              <a:rPr lang="zh-CN" altLang="en-US" dirty="0"/>
              <a:t> </a:t>
            </a:r>
            <a:r>
              <a:rPr lang="en-US" altLang="zh-CN" dirty="0"/>
              <a:t>Moore’s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architectural</a:t>
            </a:r>
            <a:r>
              <a:rPr lang="zh-CN" altLang="en-US" dirty="0"/>
              <a:t> </a:t>
            </a:r>
            <a:r>
              <a:rPr lang="en-US" altLang="zh-CN" dirty="0"/>
              <a:t>enhancement,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remains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stagnant.</a:t>
            </a:r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exerts</a:t>
            </a:r>
            <a:r>
              <a:rPr lang="zh-CN" altLang="en-US" dirty="0"/>
              <a:t> </a:t>
            </a:r>
            <a:r>
              <a:rPr lang="en-US" altLang="zh-CN" dirty="0"/>
              <a:t>extra</a:t>
            </a:r>
            <a:r>
              <a:rPr lang="zh-CN" altLang="en-US" dirty="0"/>
              <a:t> </a:t>
            </a:r>
            <a:r>
              <a:rPr lang="en-US" altLang="zh-CN" dirty="0"/>
              <a:t>burden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spend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traffic,</a:t>
            </a:r>
            <a:r>
              <a:rPr lang="zh-CN" altLang="en-US" dirty="0"/>
              <a:t> </a:t>
            </a:r>
            <a:r>
              <a:rPr lang="en-US" altLang="zh-CN" dirty="0"/>
              <a:t>affecting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6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60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secondary</a:t>
            </a:r>
            <a:r>
              <a:rPr lang="zh-CN" altLang="en-US" dirty="0"/>
              <a:t> </a:t>
            </a:r>
            <a:r>
              <a:rPr lang="en-US" altLang="zh-CN" dirty="0"/>
              <a:t>buffer.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addition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buffers,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buffer,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buffer.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buffer.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pointer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pin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2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82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33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specific,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summarized.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datacenter</a:t>
            </a:r>
            <a:r>
              <a:rPr lang="zh-CN" altLang="en-US" dirty="0"/>
              <a:t> </a:t>
            </a:r>
            <a:r>
              <a:rPr lang="en-US" altLang="zh-CN" dirty="0"/>
              <a:t>tax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cycles</a:t>
            </a:r>
            <a:r>
              <a:rPr lang="zh-CN" altLang="en-US" dirty="0"/>
              <a:t> </a:t>
            </a:r>
            <a:r>
              <a:rPr lang="en-US" altLang="zh-CN" dirty="0"/>
              <a:t>spent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datacenter</a:t>
            </a:r>
            <a:r>
              <a:rPr lang="zh-CN" altLang="en-US" dirty="0"/>
              <a:t> </a:t>
            </a:r>
            <a:r>
              <a:rPr lang="en-US" altLang="zh-CN" dirty="0"/>
              <a:t>infra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expensive,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27%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killer</a:t>
            </a:r>
            <a:r>
              <a:rPr lang="zh-CN" altLang="en-US" dirty="0"/>
              <a:t> </a:t>
            </a:r>
            <a:r>
              <a:rPr lang="en-US" altLang="zh-CN" dirty="0"/>
              <a:t>microseconds,</a:t>
            </a:r>
            <a:r>
              <a:rPr lang="zh-CN" altLang="en-US" dirty="0"/>
              <a:t> </a:t>
            </a:r>
            <a:r>
              <a:rPr lang="en-US" altLang="zh-CN" dirty="0"/>
              <a:t>referring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us-level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emerging</a:t>
            </a:r>
            <a:r>
              <a:rPr lang="zh-CN" altLang="en-US" dirty="0"/>
              <a:t> </a:t>
            </a:r>
            <a:r>
              <a:rPr lang="en-US" altLang="zh-CN" dirty="0"/>
              <a:t>high-speed</a:t>
            </a:r>
            <a:r>
              <a:rPr lang="zh-CN" altLang="en-US" dirty="0"/>
              <a:t> </a:t>
            </a:r>
            <a:r>
              <a:rPr lang="en-US" altLang="zh-CN" dirty="0"/>
              <a:t>peripheral</a:t>
            </a:r>
            <a:r>
              <a:rPr lang="zh-CN" altLang="en-US" dirty="0"/>
              <a:t> </a:t>
            </a:r>
            <a:r>
              <a:rPr lang="en-US" altLang="zh-CN" dirty="0"/>
              <a:t>devices,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NIC.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offloading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efforts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tackled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applications.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tries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offloading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user-space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hardware.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still,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clients,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overloaded</a:t>
            </a:r>
            <a:r>
              <a:rPr lang="zh-CN" altLang="en-US" dirty="0"/>
              <a:t> </a:t>
            </a:r>
            <a:r>
              <a:rPr lang="en-US" altLang="zh-CN" dirty="0"/>
              <a:t>anyway.</a:t>
            </a:r>
          </a:p>
          <a:p>
            <a:endParaRPr lang="en-US" altLang="zh-CN" dirty="0"/>
          </a:p>
          <a:p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clients,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one-sided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WRITE.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requests,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round-trips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information,</a:t>
            </a:r>
            <a:r>
              <a:rPr lang="zh-CN" altLang="en-US" dirty="0"/>
              <a:t> </a:t>
            </a:r>
            <a:r>
              <a:rPr lang="en-US" altLang="zh-CN" dirty="0"/>
              <a:t>creating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hot-spot.</a:t>
            </a:r>
          </a:p>
          <a:p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leverage</a:t>
            </a:r>
            <a:r>
              <a:rPr lang="zh-CN" altLang="en-US" dirty="0"/>
              <a:t> </a:t>
            </a:r>
            <a:r>
              <a:rPr lang="en-US" altLang="zh-CN" dirty="0" err="1"/>
              <a:t>SmartNIC’s</a:t>
            </a:r>
            <a:r>
              <a:rPr lang="zh-CN" altLang="en-US" dirty="0"/>
              <a:t> </a:t>
            </a:r>
            <a:r>
              <a:rPr lang="en-US" altLang="zh-CN" dirty="0"/>
              <a:t>FPGA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round-trips.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capacity,</a:t>
            </a:r>
            <a:r>
              <a:rPr lang="zh-CN" altLang="en-US" dirty="0"/>
              <a:t> </a:t>
            </a:r>
            <a:r>
              <a:rPr lang="en-US" altLang="zh-CN" dirty="0" err="1"/>
              <a:t>SmartNIC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frequently</a:t>
            </a:r>
            <a:r>
              <a:rPr lang="zh-CN" altLang="en-US" dirty="0"/>
              <a:t> </a:t>
            </a:r>
            <a:r>
              <a:rPr lang="en-US" altLang="zh-CN" dirty="0"/>
              <a:t>communicate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sub-system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PCIe</a:t>
            </a:r>
            <a:r>
              <a:rPr lang="zh-CN" altLang="en-US" dirty="0"/>
              <a:t> </a:t>
            </a:r>
            <a:r>
              <a:rPr lang="en-US" altLang="zh-CN" dirty="0"/>
              <a:t>link,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expensive.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efforts</a:t>
            </a:r>
            <a:r>
              <a:rPr lang="zh-CN" altLang="en-US" dirty="0"/>
              <a:t> </a:t>
            </a:r>
            <a:r>
              <a:rPr lang="en-US" altLang="zh-CN" dirty="0"/>
              <a:t>motivates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paradigm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accelerating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flexibility.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RAMBDA,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network-architecture</a:t>
            </a:r>
            <a:r>
              <a:rPr lang="zh-CN" altLang="en-US" dirty="0"/>
              <a:t> </a:t>
            </a:r>
            <a:r>
              <a:rPr lang="en-US" altLang="zh-CN" dirty="0"/>
              <a:t>co-design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acceleration.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leverages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emerging</a:t>
            </a:r>
            <a:r>
              <a:rPr lang="zh-CN" altLang="en-US" dirty="0"/>
              <a:t> </a:t>
            </a:r>
            <a:r>
              <a:rPr lang="en-US" altLang="zh-CN" dirty="0"/>
              <a:t>cache-coherent</a:t>
            </a:r>
            <a:r>
              <a:rPr lang="zh-CN" altLang="en-US" dirty="0"/>
              <a:t>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cc-accelerator)</a:t>
            </a:r>
            <a:r>
              <a:rPr lang="zh-CN" altLang="en-US" dirty="0"/>
              <a:t> </a:t>
            </a:r>
            <a:r>
              <a:rPr lang="en-US" altLang="zh-CN" dirty="0"/>
              <a:t>technology,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components.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cc-interconnect,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coherent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proving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accelerator-CPU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efficiency.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Unlike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integrating</a:t>
            </a:r>
            <a:r>
              <a:rPr lang="zh-CN" altLang="en-US" dirty="0"/>
              <a:t> </a:t>
            </a:r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chip,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offers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TCO.</a:t>
            </a:r>
          </a:p>
          <a:p>
            <a:endParaRPr lang="en-US" altLang="zh-CN" dirty="0"/>
          </a:p>
          <a:p>
            <a:r>
              <a:rPr lang="en-US" altLang="zh-CN" dirty="0"/>
              <a:t>LAMBDA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aspects: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RDMA-based</a:t>
            </a:r>
            <a:r>
              <a:rPr lang="zh-CN" altLang="en-US" dirty="0"/>
              <a:t> </a:t>
            </a:r>
            <a:r>
              <a:rPr lang="en-US" altLang="zh-CN" dirty="0"/>
              <a:t>inter-machine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overhead,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coherence-assisted</a:t>
            </a:r>
            <a:r>
              <a:rPr lang="zh-CN" altLang="en-US" dirty="0"/>
              <a:t> </a:t>
            </a:r>
            <a:r>
              <a:rPr lang="en-US" altLang="zh-CN" dirty="0"/>
              <a:t>notification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invoke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minimal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consumption.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optimized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I/O-intensive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endParaRPr lang="en-US" altLang="zh-CN" dirty="0"/>
          </a:p>
          <a:p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limit,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3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inter-machine</a:t>
            </a:r>
            <a:r>
              <a:rPr lang="zh-CN" altLang="en-US" dirty="0"/>
              <a:t> </a:t>
            </a:r>
            <a:r>
              <a:rPr lang="en-US" altLang="zh-CN" dirty="0"/>
              <a:t>communication.</a:t>
            </a:r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credit-based</a:t>
            </a:r>
            <a:r>
              <a:rPr lang="zh-CN" altLang="en-US" dirty="0"/>
              <a:t> </a:t>
            </a:r>
            <a:r>
              <a:rPr lang="en-US" altLang="zh-CN" dirty="0"/>
              <a:t>flow-control-like</a:t>
            </a:r>
            <a:r>
              <a:rPr lang="zh-CN" altLang="en-US" dirty="0"/>
              <a:t> </a:t>
            </a:r>
            <a:r>
              <a:rPr lang="en-US" altLang="zh-CN" dirty="0"/>
              <a:t>mechanism.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client-sever</a:t>
            </a:r>
            <a:r>
              <a:rPr lang="zh-CN" altLang="en-US" dirty="0"/>
              <a:t> </a:t>
            </a:r>
            <a:r>
              <a:rPr lang="en-US" altLang="zh-CN" dirty="0"/>
              <a:t>pair,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request-response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side,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ongoing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finsihed</a:t>
            </a:r>
            <a:r>
              <a:rPr lang="zh-CN" altLang="en-US" dirty="0"/>
              <a:t> </a:t>
            </a:r>
            <a:r>
              <a:rPr lang="en-US" altLang="zh-CN" dirty="0"/>
              <a:t>request.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request,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client’s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one-sided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server’s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buffer’s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entry.</a:t>
            </a:r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response,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interact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RNIC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buffer’s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side.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processing,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sz="1200" dirty="0">
                <a:latin typeface="Helvetica" pitchFamily="2" charset="0"/>
              </a:rPr>
              <a:t>request buffer’s tail is behind the response buffer’s head.</a:t>
            </a: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altLang="zh-CN" sz="1200" dirty="0">
                <a:latin typeface="Helvetica" pitchFamily="2" charset="0"/>
              </a:rPr>
              <a:t>Also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note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that,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this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communication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mechanism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is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also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applied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our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CPU-accelerator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communication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via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load/store,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thanks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to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the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cache-coherence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feature.</a:t>
            </a:r>
            <a:r>
              <a:rPr lang="zh-CN" altLang="en-US" sz="1200" dirty="0">
                <a:latin typeface="Helvetica" pitchFamily="2" charset="0"/>
              </a:rPr>
              <a:t> </a:t>
            </a:r>
            <a:endParaRPr lang="en-US" sz="1200" dirty="0">
              <a:latin typeface="Helvetica" pitchFamily="2" charset="0"/>
            </a:endParaRPr>
          </a:p>
          <a:p>
            <a:endParaRPr lang="en-US" altLang="zh-CN" sz="1200" dirty="0">
              <a:latin typeface="Helvetica" pitchFamily="2" charset="0"/>
            </a:endParaRP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one-sided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inter-machine</a:t>
            </a:r>
            <a:r>
              <a:rPr lang="zh-CN" altLang="en-US" dirty="0"/>
              <a:t> </a:t>
            </a:r>
            <a:r>
              <a:rPr lang="en-US" altLang="zh-CN" dirty="0"/>
              <a:t>communication,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notified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arrival.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interrupt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spin-polling.</a:t>
            </a:r>
          </a:p>
          <a:p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interrupt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involve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OS-wise</a:t>
            </a:r>
            <a:r>
              <a:rPr lang="zh-CN" altLang="en-US" dirty="0"/>
              <a:t> </a:t>
            </a:r>
            <a:r>
              <a:rPr lang="en-US" altLang="zh-CN" dirty="0"/>
              <a:t>overhead,</a:t>
            </a:r>
          </a:p>
          <a:p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 err="1"/>
              <a:t>sping</a:t>
            </a:r>
            <a:r>
              <a:rPr lang="en-US" altLang="zh-CN" dirty="0"/>
              <a:t>-polling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incur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cache-coherent</a:t>
            </a:r>
            <a:r>
              <a:rPr lang="zh-CN" altLang="en-US" dirty="0"/>
              <a:t> </a:t>
            </a:r>
            <a:r>
              <a:rPr lang="en-US" altLang="zh-CN" dirty="0"/>
              <a:t>interconnect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cost.</a:t>
            </a:r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underlying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leveraged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purpose,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exposed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devices.</a:t>
            </a:r>
            <a:r>
              <a:rPr lang="zh-CN" altLang="en-US" dirty="0"/>
              <a:t> 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3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coherence-assisted</a:t>
            </a:r>
            <a:r>
              <a:rPr lang="zh-CN" altLang="en-US" dirty="0"/>
              <a:t> </a:t>
            </a:r>
            <a:r>
              <a:rPr lang="en-US" altLang="zh-CN" dirty="0"/>
              <a:t>notification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Conceptually,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mwait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 </a:t>
            </a:r>
            <a:r>
              <a:rPr lang="en-US" altLang="zh-CN" dirty="0"/>
              <a:t>architecture.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zh-CN" altLang="en-US" dirty="0"/>
              <a:t> </a:t>
            </a:r>
            <a:r>
              <a:rPr lang="en-US" altLang="zh-CN" dirty="0"/>
              <a:t>monitor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coherent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</a:p>
          <a:p>
            <a:endParaRPr lang="en-US" altLang="zh-CN" dirty="0"/>
          </a:p>
          <a:p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RNIC</a:t>
            </a:r>
            <a:r>
              <a:rPr lang="zh-CN" altLang="en-US" dirty="0"/>
              <a:t> </a:t>
            </a:r>
            <a:r>
              <a:rPr lang="en-US" altLang="zh-CN" dirty="0"/>
              <a:t>conducts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region,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reflect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line.</a:t>
            </a:r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inform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1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zh-CN" altLang="en-US" dirty="0"/>
              <a:t> </a:t>
            </a:r>
            <a:r>
              <a:rPr lang="en-US" altLang="zh-CN" dirty="0"/>
              <a:t>mechanism.</a:t>
            </a:r>
          </a:p>
          <a:p>
            <a:endParaRPr lang="en-US" altLang="zh-CN" dirty="0"/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cpoll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physically</a:t>
            </a:r>
            <a:r>
              <a:rPr lang="zh-CN" altLang="en-US" dirty="0"/>
              <a:t> </a:t>
            </a:r>
            <a:r>
              <a:rPr lang="en-US" altLang="zh-CN" dirty="0"/>
              <a:t>allocated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accelerator-attached</a:t>
            </a:r>
            <a:r>
              <a:rPr lang="zh-CN" altLang="en-US" dirty="0"/>
              <a:t> </a:t>
            </a:r>
            <a:r>
              <a:rPr lang="en-US" altLang="zh-CN" dirty="0"/>
              <a:t>memory.</a:t>
            </a:r>
          </a:p>
          <a:p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whenever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RNIC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cc-interconnect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cc-accelerator.</a:t>
            </a:r>
          </a:p>
          <a:p>
            <a:endParaRPr lang="en-US" altLang="zh-CN" dirty="0"/>
          </a:p>
          <a:p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captured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5AA1-006A-4177-9FFD-471A1BDE28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5825-EDD3-4726-8752-74C8523D9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805BC-E84A-4455-8E08-EC5B30E4E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C2811-573D-42BD-AF29-91D13B87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5492-A45E-4710-B3B4-A41FD07D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4CB4FEB-F806-4AC5-9994-F6308D7E6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2CEB-5022-4ADB-AE5C-C27FD4A7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E51B9-D2B3-4A45-A205-BA11D7B3A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E5C03-4080-471C-98F0-91AD96EA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2B631-5828-433E-821E-32436415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5F0E48DB-F510-44E5-80E8-D29C8D379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116481-6359-4166-B35D-F76A205E5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D6EA4-E163-49BF-8A97-A89FDF27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E5EA-DED2-4ABD-891E-C3B5F21F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BF116-393A-4388-926D-9178B853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1C2A4C44-03AF-4FF5-96EC-B5851B7C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A351-B551-49BC-B593-01F600365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AD723D1-78A0-4C6C-A994-99155C3E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D0CD154A-500E-4926-83F4-075FE805D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880D-B93E-40CC-9474-DDF690E2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0DFA3-FEC9-4001-A3F0-974DE8FB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CDCDD-67F4-4A22-AA68-EE47EDA7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E233-F989-4FD5-8FD7-2F815C0D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454BDFDA-6806-4ED5-813E-8DF5B0C74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BDC5-6B1B-45D0-A369-ECEBDA3D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1EA2-BA5A-4A69-9AC4-F25A0D0A3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01DA1-7219-4C23-AD6D-9259A88E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72F6B-D433-4566-9F84-06E562F2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A584E-C10E-47DF-986A-72FFD7B4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54B3BD3B-60FF-4803-9255-8338099F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A75CE-66A6-4B98-9A9B-E306654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B9D56-2745-4282-8415-39F0AAD7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8D914-C3EA-45F7-8D29-6326A2049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99DE2-5AE8-46A1-A3EA-1418C7B67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18E82-9443-4B0A-A797-D1B465FB9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3D515-DB93-4C30-84BE-27002874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C395B-4998-48FA-A4A5-58181867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2FF40A8-4D8D-4B87-9CF9-74C5A1A2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2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1C49-D955-4437-B3DF-CAF9A2A7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2155A-DD09-4320-8F53-26FFC319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65B0C-1193-4C3D-A6DA-61E8CC26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421E81-4F03-4543-8577-41C0F89CF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1496E-BFC1-4678-A97D-68E2734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95F47-0B4E-41F8-AA79-51A10239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BEF6D50F-EB2F-4536-BBD9-F76DDA99A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1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D54-3357-4BDE-8556-E930096F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CFE2-59DB-445E-9D4D-57886D4D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792B2-695F-4DC0-9D10-EC9CB7A80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ABA8-7905-4BF5-8DDD-29096F46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CD2EA-E210-4CB4-8914-50340967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9EE0191E-EC67-4D2E-A129-7A025BCE7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1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7EC-A749-4339-89C6-889F4750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184075-A0E0-44C0-886E-DCC64C784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ADC60-02EF-487D-8FDA-1C7701F7B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EE4D-D1F2-48FB-B472-5EDEB974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1EB1B-142E-4696-97DE-6489670E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B2CB92DE-B27B-41A6-BB16-5D5774174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D482D4C-7324-4DE2-94D4-658F89AED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5AB0F-7788-4792-85F4-C846552F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76B77-3247-412D-A718-CA857631A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E1885-AE3D-40EE-B9AD-106FAAB1F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EF0F9-91FA-428F-A3C7-92A4267CA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0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6t/9dgm8pw96_981pv7wghcf6tc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emf"/><Relationship Id="rId5" Type="http://schemas.openxmlformats.org/officeDocument/2006/relationships/image" Target="../media/image64.emf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emf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993" y="1067454"/>
            <a:ext cx="110000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RAMBDA: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RDMA-driven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Acceleration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Framework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for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Memory-intensive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us-scale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Datacenter</a:t>
            </a:r>
            <a:r>
              <a:rPr lang="zh-CN" altLang="en-US" sz="3200" b="1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200" b="1" dirty="0">
                <a:solidFill>
                  <a:srgbClr val="3467AE"/>
                </a:solidFill>
                <a:latin typeface="Helvetica" pitchFamily="2" charset="0"/>
              </a:rPr>
              <a:t>Applications</a:t>
            </a:r>
            <a:endParaRPr lang="en-US" sz="3200" b="1" dirty="0">
              <a:solidFill>
                <a:srgbClr val="3467AE"/>
              </a:solidFill>
              <a:latin typeface="Helvetica" pitchFamily="2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800101" y="2485739"/>
            <a:ext cx="10591799" cy="0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D6DE82-1553-48B5-AD47-D61514288F1C}"/>
              </a:ext>
            </a:extLst>
          </p:cNvPr>
          <p:cNvSpPr txBox="1"/>
          <p:nvPr/>
        </p:nvSpPr>
        <p:spPr>
          <a:xfrm>
            <a:off x="1018019" y="2653954"/>
            <a:ext cx="10155962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altLang="zh-CN" sz="2400" dirty="0">
                <a:latin typeface="Helvetica" pitchFamily="2" charset="0"/>
              </a:rPr>
              <a:t>Yifan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Yuan</a:t>
            </a:r>
            <a:r>
              <a:rPr lang="en-US" altLang="zh-CN" sz="2400" baseline="30000" dirty="0">
                <a:latin typeface="Helvetica" pitchFamily="2" charset="0"/>
              </a:rPr>
              <a:t>1,2</a:t>
            </a:r>
            <a:r>
              <a:rPr lang="en-US" altLang="zh-CN" sz="2400" dirty="0">
                <a:latin typeface="Helvetica" pitchFamily="2" charset="0"/>
              </a:rPr>
              <a:t>, </a:t>
            </a:r>
            <a:r>
              <a:rPr lang="en-US" altLang="zh-CN" sz="2400" dirty="0" err="1">
                <a:latin typeface="Helvetica" pitchFamily="2" charset="0"/>
              </a:rPr>
              <a:t>Jinghan</a:t>
            </a:r>
            <a:r>
              <a:rPr lang="en-US" altLang="zh-CN" sz="2400" dirty="0">
                <a:latin typeface="Helvetica" pitchFamily="2" charset="0"/>
              </a:rPr>
              <a:t> Huang</a:t>
            </a:r>
            <a:r>
              <a:rPr lang="en-US" altLang="zh-CN" sz="2400" baseline="30000" dirty="0">
                <a:latin typeface="Helvetica" pitchFamily="2" charset="0"/>
              </a:rPr>
              <a:t>1</a:t>
            </a:r>
            <a:r>
              <a:rPr lang="en-US" altLang="zh-CN" sz="2400" dirty="0">
                <a:latin typeface="Helvetica" pitchFamily="2" charset="0"/>
              </a:rPr>
              <a:t>, Yan Sun</a:t>
            </a:r>
            <a:r>
              <a:rPr lang="en-US" altLang="zh-CN" sz="2400" baseline="30000" dirty="0">
                <a:latin typeface="Helvetica" pitchFamily="2" charset="0"/>
              </a:rPr>
              <a:t>1</a:t>
            </a:r>
            <a:r>
              <a:rPr lang="en-US" altLang="zh-CN" sz="2400" dirty="0">
                <a:latin typeface="Helvetica" pitchFamily="2" charset="0"/>
              </a:rPr>
              <a:t>, </a:t>
            </a:r>
            <a:r>
              <a:rPr lang="en-US" altLang="zh-CN" sz="2400" dirty="0" err="1">
                <a:latin typeface="Helvetica" pitchFamily="2" charset="0"/>
              </a:rPr>
              <a:t>Tianchen</a:t>
            </a:r>
            <a:r>
              <a:rPr lang="en-US" altLang="zh-CN" sz="2400" dirty="0">
                <a:latin typeface="Helvetica" pitchFamily="2" charset="0"/>
              </a:rPr>
              <a:t> Wang</a:t>
            </a:r>
            <a:r>
              <a:rPr lang="en-US" altLang="zh-CN" sz="2400" baseline="30000" dirty="0">
                <a:latin typeface="Helvetica" pitchFamily="2" charset="0"/>
              </a:rPr>
              <a:t>1</a:t>
            </a:r>
            <a:r>
              <a:rPr lang="en-US" altLang="zh-CN" sz="2400" dirty="0">
                <a:latin typeface="Helvetica" pitchFamily="2" charset="0"/>
              </a:rPr>
              <a:t>, </a:t>
            </a:r>
          </a:p>
          <a:p>
            <a:pPr algn="ctr"/>
            <a:r>
              <a:rPr lang="en-US" altLang="zh-CN" sz="2400" dirty="0">
                <a:latin typeface="Helvetica" pitchFamily="2" charset="0"/>
              </a:rPr>
              <a:t>Jacob Nelson</a:t>
            </a:r>
            <a:r>
              <a:rPr lang="en-US" altLang="zh-CN" sz="2400" baseline="30000" dirty="0">
                <a:latin typeface="Helvetica" pitchFamily="2" charset="0"/>
              </a:rPr>
              <a:t>3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Dan Ports</a:t>
            </a:r>
            <a:r>
              <a:rPr lang="en-US" altLang="zh-CN" sz="2400" baseline="30000" dirty="0">
                <a:latin typeface="Helvetica" pitchFamily="2" charset="0"/>
              </a:rPr>
              <a:t>3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 err="1">
                <a:latin typeface="Helvetica" pitchFamily="2" charset="0"/>
              </a:rPr>
              <a:t>Yipeng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Wang</a:t>
            </a:r>
            <a:r>
              <a:rPr lang="en-US" altLang="zh-CN" sz="2400" baseline="30000" dirty="0">
                <a:latin typeface="Helvetica" pitchFamily="2" charset="0"/>
              </a:rPr>
              <a:t>2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Ren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Wang</a:t>
            </a:r>
            <a:r>
              <a:rPr lang="en-US" altLang="zh-CN" sz="2400" baseline="30000" dirty="0">
                <a:latin typeface="Helvetica" pitchFamily="2" charset="0"/>
              </a:rPr>
              <a:t>2</a:t>
            </a:r>
            <a:r>
              <a:rPr lang="en-US" altLang="zh-CN" sz="2400" dirty="0">
                <a:latin typeface="Helvetica" pitchFamily="2" charset="0"/>
              </a:rPr>
              <a:t>, </a:t>
            </a:r>
          </a:p>
          <a:p>
            <a:pPr algn="ctr"/>
            <a:r>
              <a:rPr lang="en-US" altLang="zh-CN" sz="2400" dirty="0">
                <a:latin typeface="Helvetica" pitchFamily="2" charset="0"/>
              </a:rPr>
              <a:t>Charlie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Tai</a:t>
            </a:r>
            <a:r>
              <a:rPr lang="en-US" altLang="zh-CN" sz="2400" baseline="30000" dirty="0">
                <a:latin typeface="Helvetica" pitchFamily="2" charset="0"/>
              </a:rPr>
              <a:t>2</a:t>
            </a:r>
            <a:r>
              <a:rPr lang="en-US" altLang="zh-CN" sz="2400" dirty="0">
                <a:latin typeface="Helvetica" pitchFamily="2" charset="0"/>
              </a:rPr>
              <a:t>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Nam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Sung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Kim</a:t>
            </a:r>
            <a:r>
              <a:rPr lang="en-US" altLang="zh-CN" sz="2400" baseline="30000" dirty="0">
                <a:latin typeface="Helvetica" pitchFamily="2" charset="0"/>
              </a:rPr>
              <a:t>1</a:t>
            </a:r>
            <a:endParaRPr lang="en-US" sz="2400" baseline="30000" dirty="0">
              <a:latin typeface="Helvetica" pitchFamily="2" charset="0"/>
            </a:endParaRPr>
          </a:p>
          <a:p>
            <a:pPr algn="ctr"/>
            <a:endParaRPr lang="en-US" sz="4400" baseline="30000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5AFCA-927E-427E-97B0-55FB0A0F7945}"/>
              </a:ext>
            </a:extLst>
          </p:cNvPr>
          <p:cNvSpPr txBox="1"/>
          <p:nvPr/>
        </p:nvSpPr>
        <p:spPr>
          <a:xfrm>
            <a:off x="2955245" y="4153057"/>
            <a:ext cx="628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baseline="30000" dirty="0">
                <a:latin typeface="Helvetica" pitchFamily="2" charset="0"/>
              </a:rPr>
              <a:t>1</a:t>
            </a:r>
            <a:r>
              <a:rPr lang="en-US" altLang="zh-CN" sz="2400" i="1" dirty="0">
                <a:latin typeface="Helvetica" pitchFamily="2" charset="0"/>
              </a:rPr>
              <a:t>UIUC,</a:t>
            </a:r>
            <a:r>
              <a:rPr lang="zh-CN" altLang="en-US" sz="2400" i="1" dirty="0">
                <a:latin typeface="Helvetica" pitchFamily="2" charset="0"/>
              </a:rPr>
              <a:t> </a:t>
            </a:r>
            <a:r>
              <a:rPr lang="en-US" altLang="zh-CN" sz="2400" i="1" baseline="30000" dirty="0">
                <a:latin typeface="Helvetica" pitchFamily="2" charset="0"/>
              </a:rPr>
              <a:t>2</a:t>
            </a:r>
            <a:r>
              <a:rPr lang="en-US" altLang="zh-CN" sz="2400" i="1" dirty="0">
                <a:latin typeface="Helvetica" pitchFamily="2" charset="0"/>
              </a:rPr>
              <a:t>Intel,</a:t>
            </a:r>
            <a:r>
              <a:rPr lang="zh-CN" altLang="en-US" sz="2400" i="1" dirty="0">
                <a:latin typeface="Helvetica" pitchFamily="2" charset="0"/>
              </a:rPr>
              <a:t> </a:t>
            </a:r>
            <a:r>
              <a:rPr lang="en-US" altLang="zh-CN" sz="2400" i="1" baseline="30000">
                <a:latin typeface="Helvetica" pitchFamily="2" charset="0"/>
              </a:rPr>
              <a:t>3</a:t>
            </a:r>
            <a:r>
              <a:rPr lang="en-US" altLang="zh-CN" sz="2400" i="1">
                <a:latin typeface="Helvetica" pitchFamily="2" charset="0"/>
              </a:rPr>
              <a:t>Microsoft</a:t>
            </a:r>
            <a:endParaRPr lang="en-US" sz="2400" i="1" dirty="0">
              <a:latin typeface="Helvetica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814516-E3E4-4FDC-8569-75B08059FFAE}"/>
              </a:ext>
            </a:extLst>
          </p:cNvPr>
          <p:cNvCxnSpPr>
            <a:cxnSpLocks/>
          </p:cNvCxnSpPr>
          <p:nvPr/>
        </p:nvCxnSpPr>
        <p:spPr>
          <a:xfrm flipH="1">
            <a:off x="800101" y="726387"/>
            <a:ext cx="10591799" cy="0"/>
          </a:xfrm>
          <a:prstGeom prst="line">
            <a:avLst/>
          </a:prstGeom>
          <a:noFill/>
          <a:ln w="38100" cap="flat">
            <a:solidFill>
              <a:schemeClr val="bg1">
                <a:lumMod val="6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5B759A7-59D3-654D-A1EB-14D4FA67F9E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5905991" y="1270000"/>
            <a:ext cx="63500" cy="76200"/>
          </a:xfrm>
          <a:prstGeom prst="rect">
            <a:avLst/>
          </a:prstGeom>
        </p:spPr>
      </p:pic>
      <p:pic>
        <p:nvPicPr>
          <p:cNvPr id="8" name="Picture 4" descr="Image result for UIUC logo">
            <a:extLst>
              <a:ext uri="{FF2B5EF4-FFF2-40B4-BE49-F238E27FC236}">
                <a16:creationId xmlns:a16="http://schemas.microsoft.com/office/drawing/2014/main" id="{24DE6677-5A61-B740-8F9E-00A58DA8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4" y="5016088"/>
            <a:ext cx="1318830" cy="16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intel logo">
            <a:extLst>
              <a:ext uri="{FF2B5EF4-FFF2-40B4-BE49-F238E27FC236}">
                <a16:creationId xmlns:a16="http://schemas.microsoft.com/office/drawing/2014/main" id="{B1C5CA68-22C9-5748-B748-BC37F2BE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49" y="5065332"/>
            <a:ext cx="2412702" cy="15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Logo | Symbol, History, PNG (3840*2160)">
            <a:extLst>
              <a:ext uri="{FF2B5EF4-FFF2-40B4-BE49-F238E27FC236}">
                <a16:creationId xmlns:a16="http://schemas.microsoft.com/office/drawing/2014/main" id="{C54BD9CC-4CE3-F343-B685-9897FE1B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93" y="4804642"/>
            <a:ext cx="3424550" cy="192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80587-296F-9362-C4B3-5C2AB276328B}"/>
              </a:ext>
            </a:extLst>
          </p:cNvPr>
          <p:cNvSpPr txBox="1"/>
          <p:nvPr/>
        </p:nvSpPr>
        <p:spPr>
          <a:xfrm>
            <a:off x="2955246" y="4606453"/>
            <a:ext cx="628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baseline="30000" dirty="0">
                <a:latin typeface="Helvetica" pitchFamily="2" charset="0"/>
              </a:rPr>
              <a:t>Presented by Ravi </a:t>
            </a:r>
            <a:r>
              <a:rPr lang="en-US" altLang="zh-CN" sz="2400" i="1" baseline="30000" dirty="0" err="1">
                <a:latin typeface="Helvetica" pitchFamily="2" charset="0"/>
              </a:rPr>
              <a:t>Iyer</a:t>
            </a:r>
            <a:r>
              <a:rPr lang="en-US" altLang="zh-CN" sz="2400" i="1" baseline="30000" dirty="0">
                <a:latin typeface="Helvetica" pitchFamily="2" charset="0"/>
              </a:rPr>
              <a:t> (Intel)</a:t>
            </a:r>
            <a:endParaRPr lang="en-US" sz="24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4"/>
    </mc:Choice>
    <mc:Fallback xmlns="">
      <p:transition spd="slow" advTm="51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CB6A1C-B3E9-634E-86BC-C555C121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51" y="1516235"/>
            <a:ext cx="8579097" cy="3983152"/>
          </a:xfrm>
          <a:prstGeom prst="rect">
            <a:avLst/>
          </a:prstGeom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10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 err="1">
                <a:solidFill>
                  <a:srgbClr val="3467AE"/>
                </a:solidFill>
                <a:latin typeface="Helvetica" pitchFamily="2" charset="0"/>
              </a:rPr>
              <a:t>cpoll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Implementation</a:t>
            </a:r>
            <a:endParaRPr lang="en-US" sz="28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A09AD84-B424-0148-9867-8DB7ED806251}"/>
              </a:ext>
            </a:extLst>
          </p:cNvPr>
          <p:cNvSpPr/>
          <p:nvPr/>
        </p:nvSpPr>
        <p:spPr>
          <a:xfrm>
            <a:off x="6974959" y="2136464"/>
            <a:ext cx="1573619" cy="610708"/>
          </a:xfrm>
          <a:prstGeom prst="wedgeRoundRectCallout">
            <a:avLst>
              <a:gd name="adj1" fmla="val 63691"/>
              <a:gd name="adj2" fmla="val 73944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Helvetica" pitchFamily="2" charset="0"/>
              </a:rPr>
              <a:t>Pinned</a:t>
            </a:r>
            <a:r>
              <a:rPr lang="zh-CN" altLang="en-US" dirty="0">
                <a:solidFill>
                  <a:sysClr val="windowText" lastClr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Helvetica" pitchFamily="2" charset="0"/>
              </a:rPr>
              <a:t>in</a:t>
            </a:r>
            <a:r>
              <a:rPr lang="zh-CN" altLang="en-US" dirty="0">
                <a:solidFill>
                  <a:sysClr val="windowText" lastClr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Helvetica" pitchFamily="2" charset="0"/>
              </a:rPr>
              <a:t>cache</a:t>
            </a:r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85665-6818-894C-98C3-3BE94C1A5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16" y="2747172"/>
            <a:ext cx="1210634" cy="1210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08ECBE-3480-D646-BEE0-0E2F7206B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815" y="2631432"/>
            <a:ext cx="671919" cy="6719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FC747C-4A12-5E4C-8AA3-085888F3D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956" y="3755265"/>
            <a:ext cx="2180117" cy="995856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079D85C6-7DAB-114C-9A46-F9A2532B94B3}"/>
              </a:ext>
            </a:extLst>
          </p:cNvPr>
          <p:cNvSpPr/>
          <p:nvPr/>
        </p:nvSpPr>
        <p:spPr>
          <a:xfrm>
            <a:off x="6911163" y="3221435"/>
            <a:ext cx="1573619" cy="610708"/>
          </a:xfrm>
          <a:prstGeom prst="wedgeRoundRectCallout">
            <a:avLst>
              <a:gd name="adj1" fmla="val 63691"/>
              <a:gd name="adj2" fmla="val 73944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  <a:latin typeface="Helvetica" pitchFamily="2" charset="0"/>
              </a:rPr>
              <a:t>Captured!</a:t>
            </a:r>
            <a:endParaRPr lang="en-US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55A5A6-9EF8-8043-ABA7-4F4B783B0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305" y="3101671"/>
            <a:ext cx="3724939" cy="17122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8EA8A8-EDC6-9A40-A240-5DE03F570260}"/>
              </a:ext>
            </a:extLst>
          </p:cNvPr>
          <p:cNvSpPr txBox="1"/>
          <p:nvPr/>
        </p:nvSpPr>
        <p:spPr>
          <a:xfrm>
            <a:off x="227424" y="1396616"/>
            <a:ext cx="11104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800">
                <a:latin typeface="Helvetica" pitchFamily="2" charset="0"/>
              </a:rPr>
              <a:t>Approach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2</a:t>
            </a:r>
            <a:endParaRPr lang="en-US" altLang="zh-CN" sz="160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34898A-79F6-6547-83B4-09FE69A6C078}"/>
              </a:ext>
            </a:extLst>
          </p:cNvPr>
          <p:cNvSpPr txBox="1"/>
          <p:nvPr/>
        </p:nvSpPr>
        <p:spPr>
          <a:xfrm>
            <a:off x="333057" y="5733929"/>
            <a:ext cx="11233785" cy="954107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Helvetica" pitchFamily="2" charset="0"/>
              </a:rPr>
              <a:t>Approach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1: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better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scalability,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unavailable on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current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platform </a:t>
            </a:r>
          </a:p>
          <a:p>
            <a:r>
              <a:rPr lang="en-US" altLang="zh-CN" sz="2800">
                <a:latin typeface="Helvetica" pitchFamily="2" charset="0"/>
              </a:rPr>
              <a:t>Approach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2: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feasible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on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the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current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platform,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limited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scalability</a:t>
            </a:r>
            <a:endParaRPr lang="en-US" sz="28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4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 animBg="1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11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RAMBDA cc-accelerator Architecture</a:t>
            </a:r>
            <a:endParaRPr lang="en-US" sz="28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3988B-9807-E748-9874-E22389BEB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22" y="2133841"/>
            <a:ext cx="7460200" cy="35808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401C27-DAA0-B74D-932F-0285E8D33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890" y="4658748"/>
            <a:ext cx="213532" cy="34699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FB64B2A-1903-6141-9A07-028B64FFFCB0}"/>
              </a:ext>
            </a:extLst>
          </p:cNvPr>
          <p:cNvSpPr/>
          <p:nvPr/>
        </p:nvSpPr>
        <p:spPr>
          <a:xfrm>
            <a:off x="4673650" y="5669201"/>
            <a:ext cx="4715444" cy="856325"/>
          </a:xfrm>
          <a:prstGeom prst="wedgeRoundRectCallout">
            <a:avLst>
              <a:gd name="adj1" fmla="val -33580"/>
              <a:gd name="adj2" fmla="val -132876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coherence controller handles all the coherence trafﬁc to/from the cc-accelerator</a:t>
            </a:r>
            <a:endParaRPr lang="en-CN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1ADABE6-497F-5640-B1B9-F506568166CE}"/>
              </a:ext>
            </a:extLst>
          </p:cNvPr>
          <p:cNvSpPr/>
          <p:nvPr/>
        </p:nvSpPr>
        <p:spPr>
          <a:xfrm>
            <a:off x="6880384" y="5533523"/>
            <a:ext cx="3773875" cy="856325"/>
          </a:xfrm>
          <a:prstGeom prst="wedgeRoundRectCallout">
            <a:avLst>
              <a:gd name="adj1" fmla="val -33580"/>
              <a:gd name="adj2" fmla="val -132876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scheduler fetches </a:t>
            </a:r>
            <a:r>
              <a:rPr lang="en-US" dirty="0" err="1">
                <a:solidFill>
                  <a:schemeClr val="tx1"/>
                </a:solidFill>
                <a:latin typeface="Helvetica" pitchFamily="2" charset="0"/>
              </a:rPr>
              <a:t>cpoll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 signals of different request buffers</a:t>
            </a:r>
            <a:endParaRPr lang="en-CN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623E4A-668A-9A46-81E5-11BF8C9F756C}"/>
              </a:ext>
            </a:extLst>
          </p:cNvPr>
          <p:cNvSpPr/>
          <p:nvPr/>
        </p:nvSpPr>
        <p:spPr>
          <a:xfrm>
            <a:off x="8066653" y="5422252"/>
            <a:ext cx="3498353" cy="856325"/>
          </a:xfrm>
          <a:prstGeom prst="wedgeRoundRectCallout">
            <a:avLst>
              <a:gd name="adj1" fmla="val -33580"/>
              <a:gd name="adj2" fmla="val -132876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Ring tracker tracks the previous tail of the request buffer</a:t>
            </a:r>
            <a:endParaRPr lang="en-CN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0BA1FB4-3E14-3047-AB5E-D874588B6761}"/>
              </a:ext>
            </a:extLst>
          </p:cNvPr>
          <p:cNvSpPr/>
          <p:nvPr/>
        </p:nvSpPr>
        <p:spPr>
          <a:xfrm>
            <a:off x="6318287" y="1155044"/>
            <a:ext cx="4558146" cy="856325"/>
          </a:xfrm>
          <a:prstGeom prst="wedgeRoundRectCallout">
            <a:avLst>
              <a:gd name="adj1" fmla="val 158"/>
              <a:gd name="adj2" fmla="val 85542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application processing unit receives </a:t>
            </a:r>
            <a:r>
              <a:rPr lang="en-US" dirty="0" err="1">
                <a:solidFill>
                  <a:schemeClr val="tx1"/>
                </a:solidFill>
                <a:latin typeface="Helvetica" pitchFamily="2" charset="0"/>
              </a:rPr>
              <a:t>cpoll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 signals and process requests.</a:t>
            </a:r>
            <a:endParaRPr lang="en-CN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0E8C67-1D7B-5446-AE13-B5763CDCECD5}"/>
              </a:ext>
            </a:extLst>
          </p:cNvPr>
          <p:cNvSpPr/>
          <p:nvPr/>
        </p:nvSpPr>
        <p:spPr>
          <a:xfrm>
            <a:off x="5457932" y="1019366"/>
            <a:ext cx="4434213" cy="856325"/>
          </a:xfrm>
          <a:prstGeom prst="wedgeRoundRectCallout">
            <a:avLst>
              <a:gd name="adj1" fmla="val -35100"/>
              <a:gd name="adj2" fmla="val 101721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RDMA SQ handler is responsible for assembling the response information</a:t>
            </a:r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.</a:t>
            </a:r>
            <a:endParaRPr lang="en-CN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7037E-7 L 0.22786 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17 -0.00185 L 0.41602 -0.00185 " pathEditMode="relative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849 -0.00417 C 0.41055 -0.03056 0.4026 -0.05694 0.42227 -0.06736 C 0.44193 -0.07801 0.53672 -0.06736 0.53672 -0.06736 " pathEditMode="relative" ptsTypes="A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32 -0.07639 L 0.53932 -0.31829 " pathEditMode="relative" ptsTypes="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32 -0.32037 L 0.34102 -0.32037 " pathEditMode="relative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7">
            <a:extLst>
              <a:ext uri="{FF2B5EF4-FFF2-40B4-BE49-F238E27FC236}">
                <a16:creationId xmlns:a16="http://schemas.microsoft.com/office/drawing/2014/main" id="{EB4F3986-DC29-B24C-AB27-1B4D3BC0AC2C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C83FDFAA-408F-CB4A-A44B-FFD57EAF4312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B77492C-9467-0242-BBF7-466E89B0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12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49826A4-09F2-2445-B324-6F7ECC2D5393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More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in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the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Paper</a:t>
            </a:r>
            <a:endParaRPr lang="en-US" sz="40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7B50-77ED-D14F-8BF1-5737FF80A7E0}"/>
              </a:ext>
            </a:extLst>
          </p:cNvPr>
          <p:cNvSpPr txBox="1"/>
          <p:nvPr/>
        </p:nvSpPr>
        <p:spPr>
          <a:xfrm>
            <a:off x="529611" y="1615811"/>
            <a:ext cx="111327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Scalability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for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inter-machine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communication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and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its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mitigation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Mitigation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of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 err="1">
                <a:latin typeface="Helvetica" pitchFamily="2" charset="0"/>
                <a:cs typeface="Calibri Light"/>
              </a:rPr>
              <a:t>cpoll’s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Scalability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limitation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Adaptive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DDIO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optimization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for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DRAM-NVM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heterogenous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memory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system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to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reduce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memory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bandwidth</a:t>
            </a:r>
            <a:r>
              <a:rPr lang="zh-CN" altLang="en-US" sz="28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utilization.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0491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13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Implementation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740095-5D3D-CF43-A9B1-AC93ACA6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0" y="2557396"/>
            <a:ext cx="1998579" cy="26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DCB529-7D27-2B4D-97CF-200E504DC8B4}"/>
              </a:ext>
            </a:extLst>
          </p:cNvPr>
          <p:cNvSpPr txBox="1"/>
          <p:nvPr/>
        </p:nvSpPr>
        <p:spPr>
          <a:xfrm>
            <a:off x="3958680" y="1562307"/>
            <a:ext cx="7331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Intel Xeon 6138P CPU@2.0GHz</a:t>
            </a:r>
          </a:p>
          <a:p>
            <a:r>
              <a:rPr lang="en-US" sz="1600">
                <a:latin typeface="Helvetica" pitchFamily="2" charset="0"/>
              </a:rPr>
              <a:t>20 Skylake cores, hyperthreading enabled, running Ubuntu 18</a:t>
            </a:r>
          </a:p>
          <a:p>
            <a:r>
              <a:rPr lang="en-US" sz="1600">
                <a:latin typeface="Helvetica" pitchFamily="2" charset="0"/>
              </a:rPr>
              <a:t>27.5MB shared LLC </a:t>
            </a:r>
          </a:p>
          <a:p>
            <a:r>
              <a:rPr lang="en-US" sz="1600">
                <a:latin typeface="Helvetica" pitchFamily="2" charset="0"/>
              </a:rPr>
              <a:t>Six DDR4-2666 channels, 192GB DRAM in total</a:t>
            </a:r>
            <a:endParaRPr lang="en-CN" sz="160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51C46-295B-9E48-AC85-7C93EED2FBE2}"/>
              </a:ext>
            </a:extLst>
          </p:cNvPr>
          <p:cNvSpPr txBox="1"/>
          <p:nvPr/>
        </p:nvSpPr>
        <p:spPr>
          <a:xfrm>
            <a:off x="3958680" y="2878610"/>
            <a:ext cx="6589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Helvetica" pitchFamily="2" charset="0"/>
              </a:rPr>
              <a:t>In-package Intel </a:t>
            </a:r>
            <a:r>
              <a:rPr lang="en-US" b="1" err="1">
                <a:latin typeface="Helvetica" pitchFamily="2" charset="0"/>
              </a:rPr>
              <a:t>Arria</a:t>
            </a:r>
            <a:r>
              <a:rPr lang="en-US" b="1">
                <a:latin typeface="Helvetica" pitchFamily="2" charset="0"/>
              </a:rPr>
              <a:t> 10GX FPGA@400MHz</a:t>
            </a:r>
          </a:p>
          <a:p>
            <a:r>
              <a:rPr lang="en-US" sz="1600">
                <a:latin typeface="Helvetica" pitchFamily="2" charset="0"/>
              </a:rPr>
              <a:t>One UPI link to the CPU, 10.4GT/s (20.8GB/s) </a:t>
            </a:r>
          </a:p>
          <a:p>
            <a:r>
              <a:rPr lang="en-US" sz="1600">
                <a:latin typeface="Helvetica" pitchFamily="2" charset="0"/>
              </a:rPr>
              <a:t>64KB local cache </a:t>
            </a:r>
          </a:p>
          <a:p>
            <a:r>
              <a:rPr lang="en-US" sz="1600">
                <a:latin typeface="Helvetica" pitchFamily="2" charset="0"/>
              </a:rPr>
              <a:t>LUT usage: 11K (26%) </a:t>
            </a:r>
          </a:p>
          <a:p>
            <a:r>
              <a:rPr lang="en-US" sz="1600">
                <a:latin typeface="Helvetica" pitchFamily="2" charset="0"/>
              </a:rPr>
              <a:t>Registers usage: 130K (8%)</a:t>
            </a:r>
          </a:p>
          <a:p>
            <a:r>
              <a:rPr lang="en-US" sz="1600">
                <a:latin typeface="Helvetica" pitchFamily="2" charset="0"/>
              </a:rPr>
              <a:t>BRAM blocks usage: 387 (14%)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FE81B-44ED-0A45-B0A6-829F1349708D}"/>
              </a:ext>
            </a:extLst>
          </p:cNvPr>
          <p:cNvSpPr txBox="1"/>
          <p:nvPr/>
        </p:nvSpPr>
        <p:spPr>
          <a:xfrm>
            <a:off x="3958680" y="4722956"/>
            <a:ext cx="7822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25Gbps ConnectX-6 Dx controller (RoCEv2)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Also use the Eight ARM cores on the BlueField-2 SoC and 16GB on-board DRAM as baseline for comparison. </a:t>
            </a:r>
          </a:p>
        </p:txBody>
      </p:sp>
    </p:spTree>
    <p:extLst>
      <p:ext uri="{BB962C8B-B14F-4D97-AF65-F5344CB8AC3E}">
        <p14:creationId xmlns:p14="http://schemas.microsoft.com/office/powerpoint/2010/main" val="42781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14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Experiments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2F737-C4DC-4C4A-ABBB-6678F89C1E88}"/>
              </a:ext>
            </a:extLst>
          </p:cNvPr>
          <p:cNvSpPr txBox="1"/>
          <p:nvPr/>
        </p:nvSpPr>
        <p:spPr>
          <a:xfrm>
            <a:off x="695477" y="1986501"/>
            <a:ext cx="10801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sz="2800" dirty="0"/>
              <a:t>Three Benchmarks</a:t>
            </a:r>
          </a:p>
          <a:p>
            <a:r>
              <a:rPr lang="en-CN" sz="2800" dirty="0"/>
              <a:t>	</a:t>
            </a:r>
            <a:r>
              <a:rPr lang="en-US" sz="2800" dirty="0"/>
              <a:t>In-Memory Key-Value Store</a:t>
            </a:r>
          </a:p>
          <a:p>
            <a:r>
              <a:rPr lang="en-US" sz="2800" dirty="0"/>
              <a:t>	Distributed Transaction with Chain Replication</a:t>
            </a:r>
          </a:p>
          <a:p>
            <a:r>
              <a:rPr lang="en-US" sz="2800" dirty="0"/>
              <a:t>	Recommender System Inference</a:t>
            </a:r>
          </a:p>
          <a:p>
            <a:r>
              <a:rPr lang="en-US" sz="2800" dirty="0"/>
              <a:t>	 </a:t>
            </a:r>
            <a:endParaRPr lang="en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DC371-A7D5-6541-AC8C-ACE3F7DFEDA4}"/>
              </a:ext>
            </a:extLst>
          </p:cNvPr>
          <p:cNvSpPr/>
          <p:nvPr/>
        </p:nvSpPr>
        <p:spPr>
          <a:xfrm>
            <a:off x="695477" y="4257446"/>
            <a:ext cx="104198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We also use a Xilinx U280 FPGA card to emulate a cc-accelerator with local coherent memory.</a:t>
            </a:r>
          </a:p>
          <a:p>
            <a:pPr lvl="1"/>
            <a:r>
              <a:rPr lang="en-US" altLang="zh-CN" sz="2800" dirty="0"/>
              <a:t>	U280 DDR4-based results as “RAMBDA-LD (local DDR4)”</a:t>
            </a:r>
          </a:p>
          <a:p>
            <a:pPr lvl="1"/>
            <a:r>
              <a:rPr lang="en-US" altLang="zh-CN" sz="2800" dirty="0"/>
              <a:t>	HBM2-based results as “RAMBDA-LH (local HBM2)”</a:t>
            </a:r>
          </a:p>
        </p:txBody>
      </p:sp>
    </p:spTree>
    <p:extLst>
      <p:ext uri="{BB962C8B-B14F-4D97-AF65-F5344CB8AC3E}">
        <p14:creationId xmlns:p14="http://schemas.microsoft.com/office/powerpoint/2010/main" val="3297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15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In-Memory Key-Value Store 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9BF99-E071-FE40-B78B-D3AF773CD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381" y="2909582"/>
            <a:ext cx="9321237" cy="2623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02EE43-89E1-5F47-A992-E3769269658A}"/>
              </a:ext>
            </a:extLst>
          </p:cNvPr>
          <p:cNvSpPr txBox="1"/>
          <p:nvPr/>
        </p:nvSpPr>
        <p:spPr>
          <a:xfrm>
            <a:off x="415057" y="1335638"/>
            <a:ext cx="108010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sz="2800" dirty="0"/>
              <a:t>We </a:t>
            </a:r>
            <a:r>
              <a:rPr lang="en-CN" sz="2800"/>
              <a:t>compare </a:t>
            </a:r>
            <a:r>
              <a:rPr lang="en-US" altLang="zh-CN" sz="2800" dirty="0"/>
              <a:t>RAMBDA</a:t>
            </a:r>
            <a:r>
              <a:rPr lang="en-CN" sz="2800"/>
              <a:t> </a:t>
            </a:r>
            <a:r>
              <a:rPr lang="en-CN" sz="2800" dirty="0"/>
              <a:t>with two state-of-the-art baselines: open-source two-sided RDMA-RPC (MICA-backed) (noted as “CPU”) and Smart NIC</a:t>
            </a:r>
            <a:r>
              <a:rPr lang="en-CN" sz="2800"/>
              <a:t>. </a:t>
            </a:r>
            <a:r>
              <a:rPr lang="en-US" altLang="zh-CN" sz="2800" dirty="0"/>
              <a:t>1M</a:t>
            </a:r>
            <a:r>
              <a:rPr lang="zh-CN" altLang="en-US" sz="2800" dirty="0"/>
              <a:t> </a:t>
            </a:r>
            <a:r>
              <a:rPr lang="en-US" altLang="zh-CN" sz="2800" dirty="0"/>
              <a:t>K-V</a:t>
            </a:r>
            <a:r>
              <a:rPr lang="zh-CN" altLang="en-US" sz="2800" dirty="0"/>
              <a:t> </a:t>
            </a:r>
            <a:r>
              <a:rPr lang="en-US" altLang="zh-CN" sz="2800" dirty="0"/>
              <a:t>pairs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pre-loaded</a:t>
            </a:r>
            <a:r>
              <a:rPr lang="en-US" sz="2800" dirty="0"/>
              <a:t>.</a:t>
            </a:r>
            <a:endParaRPr lang="en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33718E-8382-3E42-A8D7-B68D8F16C574}"/>
                  </a:ext>
                </a:extLst>
              </p:cNvPr>
              <p:cNvSpPr txBox="1"/>
              <p:nvPr/>
            </p:nvSpPr>
            <p:spPr>
              <a:xfrm>
                <a:off x="2506275" y="5922103"/>
                <a:ext cx="6881682" cy="830997"/>
              </a:xfrm>
              <a:prstGeom prst="rect">
                <a:avLst/>
              </a:prstGeom>
              <a:noFill/>
              <a:ln w="38100">
                <a:solidFill>
                  <a:srgbClr val="0365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one RAMBDA accelerator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/>
                  <a:t> ten intel CPU cores</a:t>
                </a:r>
              </a:p>
              <a:p>
                <a:pPr algn="ctr"/>
                <a:r>
                  <a:rPr lang="en-US" altLang="zh-CN" sz="2400" dirty="0"/>
                  <a:t>Throughput is bounded by the network bandwidth.</a:t>
                </a:r>
                <a:endParaRPr lang="en-C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33718E-8382-3E42-A8D7-B68D8F16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75" y="5922103"/>
                <a:ext cx="6881682" cy="830997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  <a:ln w="38100">
                <a:solidFill>
                  <a:srgbClr val="0365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320E829-5233-4D4D-AC00-DAF735C9E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360" y="2758158"/>
            <a:ext cx="9221280" cy="26239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36228E-E981-B540-801C-F1B5834CD8FD}"/>
              </a:ext>
            </a:extLst>
          </p:cNvPr>
          <p:cNvSpPr txBox="1"/>
          <p:nvPr/>
        </p:nvSpPr>
        <p:spPr>
          <a:xfrm>
            <a:off x="901486" y="5944203"/>
            <a:ext cx="10295394" cy="830997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RAMBDA’s average latency is a bit higher than CPU.</a:t>
            </a:r>
          </a:p>
          <a:p>
            <a:pPr algn="ctr"/>
            <a:r>
              <a:rPr lang="en-US" altLang="zh-CN" sz="2400" dirty="0"/>
              <a:t>This deﬁciency is overcome with RAMBDA-LD/LH’s accelerator-attached memory.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8501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16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In-Memory Key-Value Store 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1CEAFE-5555-8D45-8FE6-D8334AF85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110" y="2276756"/>
            <a:ext cx="9671807" cy="3553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655C1C-52E4-B844-95A5-3C9E010279A8}"/>
              </a:ext>
            </a:extLst>
          </p:cNvPr>
          <p:cNvSpPr txBox="1"/>
          <p:nvPr/>
        </p:nvSpPr>
        <p:spPr>
          <a:xfrm>
            <a:off x="1122218" y="5951576"/>
            <a:ext cx="9947564" cy="830997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Like CPU and Smart NIC, </a:t>
            </a:r>
            <a:r>
              <a:rPr lang="en-US" altLang="zh-CN" sz="2400" dirty="0"/>
              <a:t>RAMBDA</a:t>
            </a:r>
            <a:r>
              <a:rPr lang="en-US" sz="2400" dirty="0"/>
              <a:t>’s throughput also beneﬁts from batching.</a:t>
            </a:r>
          </a:p>
          <a:p>
            <a:pPr algn="ctr"/>
            <a:r>
              <a:rPr lang="en-US" altLang="zh-CN" sz="2400" dirty="0"/>
              <a:t>RAMBDA</a:t>
            </a:r>
            <a:r>
              <a:rPr lang="en-US" sz="2400" dirty="0"/>
              <a:t>’s latency sub-linearly increase with the batch size.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AB641-8416-7647-936A-5357C32A5CA6}"/>
              </a:ext>
            </a:extLst>
          </p:cNvPr>
          <p:cNvSpPr txBox="1"/>
          <p:nvPr/>
        </p:nvSpPr>
        <p:spPr>
          <a:xfrm>
            <a:off x="336866" y="1324477"/>
            <a:ext cx="10801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also investigate the impact of the </a:t>
            </a:r>
            <a:r>
              <a:rPr lang="en-US" altLang="zh-CN" sz="2800" dirty="0"/>
              <a:t>request</a:t>
            </a:r>
            <a:r>
              <a:rPr lang="zh-CN" altLang="en-US" sz="2800" dirty="0"/>
              <a:t> </a:t>
            </a:r>
            <a:r>
              <a:rPr lang="en-US" sz="2800" dirty="0"/>
              <a:t>batch size. (100% GET workload, Zipﬁan 0.9 distribution)</a:t>
            </a:r>
            <a:endParaRPr lang="en-CN" sz="2800"/>
          </a:p>
        </p:txBody>
      </p:sp>
    </p:spTree>
    <p:extLst>
      <p:ext uri="{BB962C8B-B14F-4D97-AF65-F5344CB8AC3E}">
        <p14:creationId xmlns:p14="http://schemas.microsoft.com/office/powerpoint/2010/main" val="38501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17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95708"/>
            <a:ext cx="11538594" cy="1245213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Distributed Transaction with Chain Replication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4C6AC-6B50-F649-B0C6-BE0BC304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8172" y="2922847"/>
            <a:ext cx="6163836" cy="2919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A5483-003E-CA42-8AEF-7C7684BA5575}"/>
              </a:ext>
            </a:extLst>
          </p:cNvPr>
          <p:cNvSpPr txBox="1"/>
          <p:nvPr/>
        </p:nvSpPr>
        <p:spPr>
          <a:xfrm>
            <a:off x="975227" y="5829968"/>
            <a:ext cx="10236965" cy="830997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transactions with multiple operations, </a:t>
            </a:r>
            <a:r>
              <a:rPr lang="en-US" altLang="zh-CN" sz="2400" dirty="0"/>
              <a:t>RAMBDA</a:t>
            </a:r>
            <a:r>
              <a:rPr lang="en-US" sz="2400" dirty="0"/>
              <a:t> shows its advantage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completing</a:t>
            </a:r>
            <a:r>
              <a:rPr lang="zh-CN" altLang="en-US" sz="2400" dirty="0"/>
              <a:t> </a:t>
            </a:r>
            <a:r>
              <a:rPr lang="en-US" altLang="zh-CN" sz="2400" dirty="0"/>
              <a:t>everything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single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round-trip</a:t>
            </a:r>
            <a:r>
              <a:rPr lang="en-US" sz="2400" dirty="0"/>
              <a:t>.</a:t>
            </a:r>
            <a:endParaRPr lang="en-CN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F3FDB-369D-BE46-98C9-8D31C6D4CDF3}"/>
              </a:ext>
            </a:extLst>
          </p:cNvPr>
          <p:cNvSpPr/>
          <p:nvPr/>
        </p:nvSpPr>
        <p:spPr>
          <a:xfrm>
            <a:off x="326702" y="1415561"/>
            <a:ext cx="115340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HyperLoop</a:t>
            </a:r>
            <a:r>
              <a:rPr lang="zh-CN" altLang="en-US" sz="2400" dirty="0"/>
              <a:t> </a:t>
            </a:r>
            <a:r>
              <a:rPr lang="en-US" altLang="zh-CN" sz="2400" dirty="0"/>
              <a:t>[1] leverages the RNIC and NVM to achieve low-latency chain replication with little CPU involvement.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We emulated two replica machines and compare RAMBDA with </a:t>
            </a:r>
            <a:r>
              <a:rPr lang="en-US" altLang="zh-CN" sz="2400" dirty="0" err="1"/>
              <a:t>HyperLoop</a:t>
            </a:r>
            <a:r>
              <a:rPr lang="en-US" altLang="zh-CN" sz="2400" dirty="0"/>
              <a:t>. We have </a:t>
            </a:r>
            <a:r>
              <a:rPr lang="en-US" sz="2400" dirty="0"/>
              <a:t>different key-value pair size and (</a:t>
            </a:r>
            <a:r>
              <a:rPr lang="en-US" sz="2400" dirty="0" err="1"/>
              <a:t>read,write</a:t>
            </a:r>
            <a:r>
              <a:rPr lang="en-US" sz="2400" dirty="0"/>
              <a:t>) transactions.</a:t>
            </a:r>
            <a:endParaRPr lang="en-US" altLang="zh-C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DFE6E-F768-5763-3778-2E3973332B7D}"/>
              </a:ext>
            </a:extLst>
          </p:cNvPr>
          <p:cNvSpPr txBox="1"/>
          <p:nvPr/>
        </p:nvSpPr>
        <p:spPr>
          <a:xfrm>
            <a:off x="0" y="6623792"/>
            <a:ext cx="918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[1]:</a:t>
            </a:r>
            <a:r>
              <a:rPr lang="zh-CN" altLang="en-US" sz="1200" dirty="0"/>
              <a:t> </a:t>
            </a:r>
            <a:r>
              <a:rPr lang="en-US" altLang="zh-CN" sz="1200" dirty="0"/>
              <a:t>Hyperloop: group-based NIC-offloading to accelerate replicated transactions in multi-tenant storage systems,</a:t>
            </a:r>
            <a:r>
              <a:rPr lang="zh-CN" altLang="en-US" sz="1200" dirty="0"/>
              <a:t> </a:t>
            </a:r>
            <a:r>
              <a:rPr lang="en-US" altLang="zh-CN" sz="1200" dirty="0"/>
              <a:t>SIGCOMM’18</a:t>
            </a:r>
          </a:p>
        </p:txBody>
      </p:sp>
    </p:spTree>
    <p:extLst>
      <p:ext uri="{BB962C8B-B14F-4D97-AF65-F5344CB8AC3E}">
        <p14:creationId xmlns:p14="http://schemas.microsoft.com/office/powerpoint/2010/main" val="41560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18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Experiment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–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Recommender System Inference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975B-42B4-814C-8221-06A1D349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2780" y="3067808"/>
            <a:ext cx="8881851" cy="247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EEAFA-3F41-FC4A-A305-2C01B80A2870}"/>
              </a:ext>
            </a:extLst>
          </p:cNvPr>
          <p:cNvSpPr txBox="1"/>
          <p:nvPr/>
        </p:nvSpPr>
        <p:spPr>
          <a:xfrm>
            <a:off x="1286549" y="5948234"/>
            <a:ext cx="9618903" cy="461665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altLang="zh-CN" sz="2400" dirty="0"/>
              <a:t>local coherent memory, RAMBDA-LD/LH can</a:t>
            </a:r>
            <a:r>
              <a:rPr lang="zh-CN" altLang="en-US" sz="2400" dirty="0"/>
              <a:t> </a:t>
            </a:r>
            <a:r>
              <a:rPr lang="en-US" altLang="zh-CN" sz="2400" dirty="0"/>
              <a:t>show good performance.</a:t>
            </a:r>
            <a:r>
              <a:rPr lang="zh-CN" altLang="en-US" sz="2400" dirty="0"/>
              <a:t>  </a:t>
            </a:r>
            <a:r>
              <a:rPr lang="en-US" altLang="zh-CN" sz="2400" dirty="0"/>
              <a:t> </a:t>
            </a:r>
            <a:endParaRPr lang="en-CN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FBAFF-1C1E-0142-A28F-788B7B36A42E}"/>
              </a:ext>
            </a:extLst>
          </p:cNvPr>
          <p:cNvSpPr/>
          <p:nvPr/>
        </p:nvSpPr>
        <p:spPr>
          <a:xfrm>
            <a:off x="326702" y="1415561"/>
            <a:ext cx="11865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MERCI</a:t>
            </a:r>
            <a:r>
              <a:rPr lang="zh-CN" altLang="en-US" sz="2400" dirty="0"/>
              <a:t> </a:t>
            </a:r>
            <a:r>
              <a:rPr lang="en-US" altLang="zh-CN" sz="2400" dirty="0"/>
              <a:t>[1]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 err="1"/>
              <a:t>memoization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commodity</a:t>
            </a:r>
            <a:r>
              <a:rPr lang="zh-CN" altLang="en-US" sz="2400" dirty="0"/>
              <a:t> </a:t>
            </a:r>
            <a:r>
              <a:rPr lang="en-US" altLang="zh-CN" sz="2400" dirty="0"/>
              <a:t>hardware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DLRM</a:t>
            </a:r>
            <a:r>
              <a:rPr lang="zh-CN" altLang="en-US" sz="2400" dirty="0"/>
              <a:t> </a:t>
            </a:r>
            <a:r>
              <a:rPr lang="en-US" altLang="zh-CN" sz="2400" dirty="0"/>
              <a:t>inference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reduces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 pressure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inference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memorization</a:t>
            </a:r>
            <a:r>
              <a:rPr lang="zh-CN" altLang="en-US" sz="2400" dirty="0"/>
              <a:t> </a:t>
            </a:r>
            <a:r>
              <a:rPr lang="en-US" altLang="zh-CN" sz="2400" dirty="0"/>
              <a:t>table</a:t>
            </a:r>
            <a:r>
              <a:rPr lang="zh-CN" altLang="en-US" sz="2400" dirty="0"/>
              <a:t> </a:t>
            </a:r>
            <a:r>
              <a:rPr lang="en-US" altLang="zh-CN" sz="2400" dirty="0"/>
              <a:t>lookup.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We compare RAMBDA’s performance with MERCI on the popular Amazon Review dataset.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38A6A4-1C5E-94AA-8192-4B7958920D92}"/>
              </a:ext>
            </a:extLst>
          </p:cNvPr>
          <p:cNvSpPr/>
          <p:nvPr/>
        </p:nvSpPr>
        <p:spPr>
          <a:xfrm>
            <a:off x="3060668" y="4656822"/>
            <a:ext cx="341074" cy="254060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7F9FD6-1EFE-D45D-4907-0B05F1C6CCC6}"/>
              </a:ext>
            </a:extLst>
          </p:cNvPr>
          <p:cNvSpPr/>
          <p:nvPr/>
        </p:nvSpPr>
        <p:spPr>
          <a:xfrm>
            <a:off x="4349141" y="4529792"/>
            <a:ext cx="341074" cy="254060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12A49D-FAAF-50AE-1696-5A2F6CFD3A3F}"/>
              </a:ext>
            </a:extLst>
          </p:cNvPr>
          <p:cNvSpPr/>
          <p:nvPr/>
        </p:nvSpPr>
        <p:spPr>
          <a:xfrm>
            <a:off x="5637614" y="4656822"/>
            <a:ext cx="341074" cy="254060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C39D80-BDB4-E64A-328A-109E1DC4AD20}"/>
              </a:ext>
            </a:extLst>
          </p:cNvPr>
          <p:cNvSpPr/>
          <p:nvPr/>
        </p:nvSpPr>
        <p:spPr>
          <a:xfrm>
            <a:off x="6926087" y="4656822"/>
            <a:ext cx="341074" cy="254060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2D16F1-9C41-98A0-2653-6D6F86A92A46}"/>
              </a:ext>
            </a:extLst>
          </p:cNvPr>
          <p:cNvSpPr/>
          <p:nvPr/>
        </p:nvSpPr>
        <p:spPr>
          <a:xfrm>
            <a:off x="8214560" y="4529792"/>
            <a:ext cx="341074" cy="254060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11DB8-79E1-521A-E504-C6EE3FD938A0}"/>
              </a:ext>
            </a:extLst>
          </p:cNvPr>
          <p:cNvSpPr/>
          <p:nvPr/>
        </p:nvSpPr>
        <p:spPr>
          <a:xfrm>
            <a:off x="9503033" y="4529792"/>
            <a:ext cx="341074" cy="254060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E3AC0-E65F-80DF-6E92-14500AA8E31E}"/>
              </a:ext>
            </a:extLst>
          </p:cNvPr>
          <p:cNvSpPr txBox="1"/>
          <p:nvPr/>
        </p:nvSpPr>
        <p:spPr>
          <a:xfrm>
            <a:off x="0" y="6623792"/>
            <a:ext cx="918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[1]:</a:t>
            </a:r>
            <a:r>
              <a:rPr lang="zh-CN" altLang="en-US" sz="1200" dirty="0"/>
              <a:t> </a:t>
            </a:r>
            <a:r>
              <a:rPr lang="en-US" altLang="zh-CN" sz="1200" dirty="0"/>
              <a:t>MERCI: efficient embedding reduction on commodity hardware via sub-query memorization,</a:t>
            </a:r>
            <a:r>
              <a:rPr lang="zh-CN" altLang="en-US" sz="1200" dirty="0"/>
              <a:t> </a:t>
            </a:r>
            <a:r>
              <a:rPr lang="en-US" altLang="zh-CN" sz="1200" dirty="0"/>
              <a:t>ASPLOS’21</a:t>
            </a:r>
          </a:p>
        </p:txBody>
      </p: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51946866-22EB-AEBA-0245-20C98BD2686F}"/>
              </a:ext>
            </a:extLst>
          </p:cNvPr>
          <p:cNvSpPr/>
          <p:nvPr/>
        </p:nvSpPr>
        <p:spPr>
          <a:xfrm>
            <a:off x="9283700" y="2998307"/>
            <a:ext cx="3149600" cy="1200330"/>
          </a:xfrm>
          <a:prstGeom prst="wedgeRectCallout">
            <a:avLst>
              <a:gd name="adj1" fmla="val -79279"/>
              <a:gd name="adj2" fmla="val 755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Helvetica" pitchFamily="2" charset="0"/>
              </a:rPr>
              <a:t>Bound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by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cc-interconnect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bandwidth</a:t>
            </a: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7">
            <a:extLst>
              <a:ext uri="{FF2B5EF4-FFF2-40B4-BE49-F238E27FC236}">
                <a16:creationId xmlns:a16="http://schemas.microsoft.com/office/drawing/2014/main" id="{EB4F3986-DC29-B24C-AB27-1B4D3BC0AC2C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C83FDFAA-408F-CB4A-A44B-FFD57EAF4312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B77492C-9467-0242-BBF7-466E89B0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19</a:t>
            </a:fld>
            <a:endParaRPr lang="en-US">
              <a:latin typeface="Helvetica" pitchFamily="2" charset="0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49826A4-09F2-2445-B324-6F7ECC2D5393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Conclusion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endParaRPr lang="en-US" sz="4000" spc="-14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7B50-77ED-D14F-8BF1-5737FF80A7E0}"/>
              </a:ext>
            </a:extLst>
          </p:cNvPr>
          <p:cNvSpPr txBox="1"/>
          <p:nvPr/>
        </p:nvSpPr>
        <p:spPr>
          <a:xfrm>
            <a:off x="529610" y="1324477"/>
            <a:ext cx="111162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We present RAMBDA, a holistic system design to accelerate modern microsecond-scale memory-intensive distributed applications.</a:t>
            </a:r>
          </a:p>
          <a:p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RAMBDA leverages the RDMA and cc-accelerator technologies to achieve high throughput and low latency performance without the CPU’s involvement on the critical </a:t>
            </a:r>
            <a:r>
              <a:rPr lang="en-US" altLang="zh-CN" sz="2800" spc="60" dirty="0" err="1">
                <a:latin typeface="Helvetica" pitchFamily="2" charset="0"/>
                <a:cs typeface="Calibri Light"/>
              </a:rPr>
              <a:t>datapath</a:t>
            </a:r>
            <a:r>
              <a:rPr lang="en-US" altLang="zh-CN" sz="2800" spc="60" dirty="0">
                <a:latin typeface="Helvetica" pitchFamily="2" charset="0"/>
                <a:cs typeface="Calibri Light"/>
              </a:rPr>
              <a:t>.</a:t>
            </a:r>
          </a:p>
          <a:p>
            <a:endParaRPr lang="en-US" altLang="zh-CN" sz="2800" spc="60" dirty="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 dirty="0">
                <a:latin typeface="Helvetica" pitchFamily="2" charset="0"/>
                <a:cs typeface="Calibri Light"/>
              </a:rPr>
              <a:t>Our evaluation on a real system shows that, compared to the CPU-based software solutions and the (Smart) NIC ofﬂoading solutions, RAMBDA is able to achieve better and more stable performance with higher power efﬁciency.</a:t>
            </a:r>
          </a:p>
        </p:txBody>
      </p:sp>
    </p:spTree>
    <p:extLst>
      <p:ext uri="{BB962C8B-B14F-4D97-AF65-F5344CB8AC3E}">
        <p14:creationId xmlns:p14="http://schemas.microsoft.com/office/powerpoint/2010/main" val="15319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Rapid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Advances in Networking Technology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7D8A1-84DC-A04D-AE13-F1C5D2D0070C}"/>
              </a:ext>
            </a:extLst>
          </p:cNvPr>
          <p:cNvSpPr txBox="1"/>
          <p:nvPr/>
        </p:nvSpPr>
        <p:spPr>
          <a:xfrm>
            <a:off x="1743131" y="5533523"/>
            <a:ext cx="8355611" cy="830997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Faster network speeds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increasingly create a CPU burden for distributed applications.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37D43E9-F7C1-5E48-A58F-5A32B83B2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9128" r="8696" b="10172"/>
          <a:stretch/>
        </p:blipFill>
        <p:spPr>
          <a:xfrm>
            <a:off x="1903275" y="1642165"/>
            <a:ext cx="2420971" cy="2311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8D9F2-478E-9B4B-B1A0-A2FD61C3E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10416" r="6553" b="12487"/>
          <a:stretch/>
        </p:blipFill>
        <p:spPr>
          <a:xfrm>
            <a:off x="6845389" y="1824349"/>
            <a:ext cx="2995748" cy="18810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7FF50-48DD-874E-86FC-9CFB57A451A4}"/>
              </a:ext>
            </a:extLst>
          </p:cNvPr>
          <p:cNvSpPr/>
          <p:nvPr/>
        </p:nvSpPr>
        <p:spPr>
          <a:xfrm>
            <a:off x="984813" y="4033811"/>
            <a:ext cx="4257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Helvetica" pitchFamily="2" charset="0"/>
              </a:rPr>
              <a:t>fast pace of network evolution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02222-7EEB-9B4F-AFF1-182C65849A24}"/>
              </a:ext>
            </a:extLst>
          </p:cNvPr>
          <p:cNvSpPr/>
          <p:nvPr/>
        </p:nvSpPr>
        <p:spPr>
          <a:xfrm>
            <a:off x="5752616" y="4033811"/>
            <a:ext cx="6026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Helvetica" pitchFamily="2" charset="0"/>
              </a:rPr>
              <a:t>CPU development</a:t>
            </a:r>
            <a:r>
              <a:rPr lang="en-US" sz="2400" dirty="0">
                <a:latin typeface="Helvetica" pitchFamily="2" charset="0"/>
              </a:rPr>
              <a:t> no longer exponentially </a:t>
            </a:r>
            <a:endParaRPr lang="en-CN" sz="2400" dirty="0"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0FE7B8-03E3-F64E-AED5-7BBE0C359EC9}"/>
              </a:ext>
            </a:extLst>
          </p:cNvPr>
          <p:cNvSpPr/>
          <p:nvPr/>
        </p:nvSpPr>
        <p:spPr>
          <a:xfrm>
            <a:off x="1119239" y="4457254"/>
            <a:ext cx="3792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494E52"/>
                </a:solidFill>
                <a:latin typeface="-apple-system"/>
              </a:rPr>
              <a:t>1GbE ~20 years ago</a:t>
            </a:r>
          </a:p>
          <a:p>
            <a:pPr algn="ctr"/>
            <a:r>
              <a:rPr lang="en-US" altLang="zh-CN">
                <a:solidFill>
                  <a:srgbClr val="494E52"/>
                </a:solidFill>
                <a:latin typeface="-apple-system"/>
              </a:rPr>
              <a:t>100</a:t>
            </a:r>
            <a:r>
              <a:rPr lang="zh-CN" altLang="en-US">
                <a:solidFill>
                  <a:srgbClr val="494E52"/>
                </a:solidFill>
                <a:latin typeface="-apple-system"/>
              </a:rPr>
              <a:t> </a:t>
            </a:r>
            <a:r>
              <a:rPr lang="en-US" altLang="zh-CN">
                <a:solidFill>
                  <a:srgbClr val="494E52"/>
                </a:solidFill>
                <a:latin typeface="-apple-system"/>
              </a:rPr>
              <a:t>GbE</a:t>
            </a:r>
            <a:r>
              <a:rPr lang="zh-CN" altLang="en-US">
                <a:solidFill>
                  <a:srgbClr val="494E52"/>
                </a:solidFill>
                <a:latin typeface="-apple-system"/>
              </a:rPr>
              <a:t> </a:t>
            </a:r>
            <a:r>
              <a:rPr lang="en-US" altLang="zh-CN">
                <a:solidFill>
                  <a:srgbClr val="494E52"/>
                </a:solidFill>
                <a:latin typeface="-apple-system"/>
              </a:rPr>
              <a:t>is widely available</a:t>
            </a:r>
            <a:r>
              <a:rPr lang="zh-CN" altLang="en-US">
                <a:solidFill>
                  <a:srgbClr val="494E52"/>
                </a:solidFill>
                <a:latin typeface="-apple-system"/>
              </a:rPr>
              <a:t> </a:t>
            </a:r>
            <a:r>
              <a:rPr lang="en-US" altLang="zh-CN">
                <a:solidFill>
                  <a:srgbClr val="494E52"/>
                </a:solidFill>
                <a:latin typeface="-apple-system"/>
              </a:rPr>
              <a:t>today</a:t>
            </a:r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E17528-0BF0-9243-B3B7-C9578DAB7E48}"/>
              </a:ext>
            </a:extLst>
          </p:cNvPr>
          <p:cNvSpPr/>
          <p:nvPr/>
        </p:nvSpPr>
        <p:spPr>
          <a:xfrm>
            <a:off x="6439385" y="4457253"/>
            <a:ext cx="3966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94E52"/>
                </a:solidFill>
                <a:latin typeface="-apple-system"/>
              </a:rPr>
              <a:t>CPU performance, though improving, may not catch up with network </a:t>
            </a:r>
            <a:endParaRPr lang="en-CN" dirty="0">
              <a:solidFill>
                <a:srgbClr val="494E5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909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12" grpId="0"/>
      <p:bldP spid="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https://lh3.googleusercontent.com/-j-BWbKi0fKw/Uz7sVwVt6aI/AAAAAAAAAIQ/W4hqBUM-1lA/w474-h476/2013_12_24_3%2BThankYou-Multilingual%2B-%2BCopy.gif">
            <a:extLst>
              <a:ext uri="{FF2B5EF4-FFF2-40B4-BE49-F238E27FC236}">
                <a16:creationId xmlns:a16="http://schemas.microsoft.com/office/drawing/2014/main" id="{61DABE48-B2FA-6641-8CCF-3022F8BB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05" y="886781"/>
            <a:ext cx="4513390" cy="4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ABB0E-D440-2914-0599-4C521352B8BA}"/>
              </a:ext>
            </a:extLst>
          </p:cNvPr>
          <p:cNvSpPr txBox="1"/>
          <p:nvPr/>
        </p:nvSpPr>
        <p:spPr>
          <a:xfrm>
            <a:off x="1363980" y="5585561"/>
            <a:ext cx="9464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Questions?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Contact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 err="1">
                <a:latin typeface="Helvetica" pitchFamily="2" charset="0"/>
              </a:rPr>
              <a:t>yifan.yuan@intel.com</a:t>
            </a:r>
            <a:endParaRPr lang="en-US" sz="5400" baseline="30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5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21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 err="1">
                <a:solidFill>
                  <a:srgbClr val="3467AE"/>
                </a:solidFill>
                <a:latin typeface="Helvetica" pitchFamily="2" charset="0"/>
              </a:rPr>
              <a:t>cpoll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Implementation</a:t>
            </a:r>
            <a:endParaRPr lang="en-US" sz="28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EA8A8-EDC6-9A40-A240-5DE03F570260}"/>
              </a:ext>
            </a:extLst>
          </p:cNvPr>
          <p:cNvSpPr txBox="1"/>
          <p:nvPr/>
        </p:nvSpPr>
        <p:spPr>
          <a:xfrm>
            <a:off x="227424" y="1396616"/>
            <a:ext cx="11104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800" dirty="0">
                <a:latin typeface="Helvetica" pitchFamily="2" charset="0"/>
              </a:rPr>
              <a:t>Mitigating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approach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2’s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scalability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limitation</a:t>
            </a:r>
            <a:endParaRPr lang="en-US" altLang="zh-CN" sz="16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FCA0F-C831-5DCC-B9C1-37573AF7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85" y="2365078"/>
            <a:ext cx="4882136" cy="4134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8CA4F6-C9A1-06B2-7F30-76C62932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402" y="2320015"/>
            <a:ext cx="4346525" cy="280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A2121-3230-8FC0-DF6F-129AB832E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250" y="5053399"/>
            <a:ext cx="5881125" cy="14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22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34262"/>
            <a:ext cx="11538594" cy="568104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3600" spc="30">
                <a:solidFill>
                  <a:srgbClr val="3467AE"/>
                </a:solidFill>
                <a:latin typeface="Helvetica" pitchFamily="2" charset="0"/>
              </a:rPr>
              <a:t>Optimizing NIC-host Data Transfer: Adaptive DDIO</a:t>
            </a:r>
            <a:endParaRPr lang="en-US" sz="2400" spc="-14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35522-1B43-3748-B4FF-7BAF4C6AE0A3}"/>
              </a:ext>
            </a:extLst>
          </p:cNvPr>
          <p:cNvSpPr txBox="1"/>
          <p:nvPr/>
        </p:nvSpPr>
        <p:spPr>
          <a:xfrm>
            <a:off x="6748855" y="6566529"/>
            <a:ext cx="5032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Challenges and Solutions for Fast Remote Persistent Memory Access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SoCC’20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0D3199-FA96-AD41-B007-4C9BE8E9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6" y="2830309"/>
            <a:ext cx="5064224" cy="264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2DEF4-1156-E247-B822-0EC02D256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020" y="3666388"/>
            <a:ext cx="1125383" cy="1309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6A9B1-E49A-8240-8D01-CD5DD367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396" y="4391824"/>
            <a:ext cx="2824281" cy="605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8A8797-3459-AE49-B644-E913A7C7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176" y="2980316"/>
            <a:ext cx="4313867" cy="16599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A0C6C-FEA9-C945-8805-32F2D79BA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057" y="2366940"/>
            <a:ext cx="5673578" cy="3953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BE9367-5BB2-E543-A376-FA51E8476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407" y="4536241"/>
            <a:ext cx="876110" cy="584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02A7A4-5D4A-1047-8DED-8C36E5224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6446"/>
          <a:stretch/>
        </p:blipFill>
        <p:spPr>
          <a:xfrm>
            <a:off x="10125048" y="3267107"/>
            <a:ext cx="338045" cy="2911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6CF861-BB9B-4D43-8706-C83B2E27F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7454" y="4427272"/>
            <a:ext cx="1548955" cy="499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E654CC-C13D-2742-BC68-6D27527557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9957" y="4023936"/>
            <a:ext cx="457305" cy="1083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F5729D-5F6F-224E-9281-27DFD36020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2814" y="3415588"/>
            <a:ext cx="251593" cy="2909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EE2F6F-8E4E-7F47-A00D-B170F5456A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1470" y="3415587"/>
            <a:ext cx="251593" cy="2909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7FDE72-D7C9-4F4A-A425-9CD280EB27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2155" y="3415586"/>
            <a:ext cx="251593" cy="2909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8E80-AB55-D14A-934F-D172B4CC50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6253" y="3415586"/>
            <a:ext cx="251593" cy="2909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E9A180-DEFA-C546-9A19-61133F7781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2352" y="3416450"/>
            <a:ext cx="251593" cy="2909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84D27F-58AA-EF4A-9EFC-FEC7B107F1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4334" b="33817"/>
          <a:stretch/>
        </p:blipFill>
        <p:spPr>
          <a:xfrm>
            <a:off x="10128494" y="3564255"/>
            <a:ext cx="338046" cy="2763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C59C2E-48AE-524D-8A9C-1B7D1643EA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6816"/>
          <a:stretch/>
        </p:blipFill>
        <p:spPr>
          <a:xfrm>
            <a:off x="10128795" y="3840180"/>
            <a:ext cx="338045" cy="287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429950-66EC-D543-B75C-10A98C93EB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5403801"/>
            <a:ext cx="5489392" cy="5685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3D5A2B-2F44-BB4D-97DE-ABDD836F3F1D}"/>
              </a:ext>
            </a:extLst>
          </p:cNvPr>
          <p:cNvSpPr/>
          <p:nvPr/>
        </p:nvSpPr>
        <p:spPr>
          <a:xfrm>
            <a:off x="2267830" y="3296093"/>
            <a:ext cx="7656342" cy="1292082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DDIO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is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system-wide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feature,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how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to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control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in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with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finer</a:t>
            </a:r>
            <a:r>
              <a:rPr lang="zh-CN" altLang="en-US" sz="3600" kern="0" noProof="0" dirty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3600" kern="0" noProof="0" dirty="0">
                <a:solidFill>
                  <a:prstClr val="white"/>
                </a:solidFill>
                <a:latin typeface="Helvetica" pitchFamily="2" charset="0"/>
              </a:rPr>
              <a:t>granularity?</a:t>
            </a:r>
            <a:endParaRPr kumimoji="0" lang="en-US" sz="3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78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23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34262"/>
            <a:ext cx="11538594" cy="568104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3600" spc="30">
                <a:solidFill>
                  <a:srgbClr val="3467AE"/>
                </a:solidFill>
                <a:latin typeface="Helvetica" pitchFamily="2" charset="0"/>
              </a:rPr>
              <a:t>Optimizing NIC-host Data Transfer: Adaptive DDIO</a:t>
            </a:r>
            <a:endParaRPr lang="en-US" sz="24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D38C2-5B36-764F-B5C1-F3719B44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68" y="2825242"/>
            <a:ext cx="7918461" cy="2123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2F570-AFB9-0C48-A99B-E2A486E98845}"/>
              </a:ext>
            </a:extLst>
          </p:cNvPr>
          <p:cNvSpPr txBox="1"/>
          <p:nvPr/>
        </p:nvSpPr>
        <p:spPr>
          <a:xfrm>
            <a:off x="529611" y="1324477"/>
            <a:ext cx="10494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>
                <a:latin typeface="Helvetica" pitchFamily="2" charset="0"/>
                <a:cs typeface="Calibri Light"/>
              </a:rPr>
              <a:t>We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find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that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a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rarely-discussed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bit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in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PCIe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header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(TPH)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can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help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achieve</a:t>
            </a:r>
            <a:r>
              <a:rPr lang="zh-CN" altLang="en-US" sz="2800" spc="60">
                <a:latin typeface="Helvetica" pitchFamily="2" charset="0"/>
                <a:cs typeface="Calibri Light"/>
              </a:rPr>
              <a:t> </a:t>
            </a:r>
            <a:r>
              <a:rPr lang="en-US" altLang="zh-CN" sz="2800" spc="60">
                <a:latin typeface="Helvetica" pitchFamily="2" charset="0"/>
                <a:cs typeface="Calibri Light"/>
              </a:rPr>
              <a:t>equivalent behavior.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E5A2294-1399-9942-A726-EEAD91F9DBB2}"/>
              </a:ext>
            </a:extLst>
          </p:cNvPr>
          <p:cNvSpPr/>
          <p:nvPr/>
        </p:nvSpPr>
        <p:spPr>
          <a:xfrm>
            <a:off x="5955030" y="3234690"/>
            <a:ext cx="365760" cy="76581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B86D8-B5F3-3245-B3F4-62390E4D6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88" y="2564771"/>
            <a:ext cx="8277284" cy="29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A033AC-D6BF-0D41-ACD1-9719583E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7" y="2242778"/>
            <a:ext cx="9527767" cy="3324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1D9CE8-C6FC-8F45-B306-D7246E9B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271" y="3898065"/>
            <a:ext cx="2008243" cy="706604"/>
          </a:xfrm>
          <a:prstGeom prst="rect">
            <a:avLst/>
          </a:prstGeom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24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34262"/>
            <a:ext cx="11538594" cy="568104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3600" spc="30">
                <a:solidFill>
                  <a:srgbClr val="3467AE"/>
                </a:solidFill>
                <a:latin typeface="Helvetica" pitchFamily="2" charset="0"/>
              </a:rPr>
              <a:t>Optimizing NIC-host Data Transfer: Adaptive DDIO</a:t>
            </a:r>
            <a:endParaRPr lang="en-US" sz="24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CF409-5118-EA4D-B000-2FD42C96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286" y="5253906"/>
            <a:ext cx="3446215" cy="42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20B2A-1D00-DA4B-8AA3-CD02B9766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307" y="3711890"/>
            <a:ext cx="5250409" cy="1621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90573-007C-D14D-9B67-0628795A0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799" y="3018500"/>
            <a:ext cx="2544971" cy="2235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A634F4-9CEC-9948-ABB0-78D7B7578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160" y="4457008"/>
            <a:ext cx="1074409" cy="162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F308CB-E490-F24B-9085-86E7CE4539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664" y="2982358"/>
            <a:ext cx="2047457" cy="1520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833D1-570B-7B4F-A8FC-0FCA292CE1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4071" y="4983073"/>
            <a:ext cx="1054136" cy="1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44444E-6 L 0.09141 -0.15116 C 0.11055 -0.18542 0.13906 -0.20301 0.16927 -0.20301 C 0.20352 -0.20301 0.23086 -0.18542 0.25 -0.15116 L 0.34193 4.44444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96" y="-1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6 -0.00533 C 0.04675 -0.0676 0.06172 -0.12987 0.09571 -0.1625 C 0.12969 -0.19561 0.21367 -0.20116 0.2362 -0.20301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-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7">
            <a:extLst>
              <a:ext uri="{FF2B5EF4-FFF2-40B4-BE49-F238E27FC236}">
                <a16:creationId xmlns:a16="http://schemas.microsoft.com/office/drawing/2014/main" id="{EB4F3986-DC29-B24C-AB27-1B4D3BC0AC2C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C83FDFAA-408F-CB4A-A44B-FFD57EAF4312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B77492C-9467-0242-BBF7-466E89B0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25</a:t>
            </a:fld>
            <a:endParaRPr lang="en-US">
              <a:latin typeface="Helvetica" pitchFamily="2" charset="0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49826A4-09F2-2445-B324-6F7ECC2D5393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Discussion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and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Future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Directions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endParaRPr lang="en-US" sz="4000" spc="-14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7B50-77ED-D14F-8BF1-5737FF80A7E0}"/>
              </a:ext>
            </a:extLst>
          </p:cNvPr>
          <p:cNvSpPr txBox="1"/>
          <p:nvPr/>
        </p:nvSpPr>
        <p:spPr>
          <a:xfrm>
            <a:off x="529611" y="1324477"/>
            <a:ext cx="104947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>
                <a:latin typeface="Helvetica" pitchFamily="2" charset="0"/>
                <a:cs typeface="Calibri Light"/>
              </a:rPr>
              <a:t>Workload scheduling: dedicated scheduler + dumb NIC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>
                <a:latin typeface="Helvetica" pitchFamily="2" charset="0"/>
                <a:cs typeface="Calibri Light"/>
              </a:rPr>
              <a:t>Adaptive and dynamic workload dispatching: smoothen traffic fluctuation for better QoS (tail latency) performance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>
              <a:latin typeface="Helvetica" pitchFamily="2" charset="0"/>
              <a:cs typeface="Calibri Ligh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800" spc="60">
                <a:latin typeface="Helvetica" pitchFamily="2" charset="0"/>
                <a:cs typeface="Calibri Light"/>
              </a:rPr>
              <a:t>Multi-device collaboration for end-to-end task execution in a flexible pipeline/DAG (directed acyclic graph) manner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800" spc="60">
              <a:latin typeface="Helvetica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51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3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-132559"/>
            <a:ext cx="11538594" cy="1701748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altLang="zh-CN" sz="4000" spc="30">
              <a:solidFill>
                <a:srgbClr val="3467AE"/>
              </a:solidFill>
              <a:latin typeface="Helvetica" pitchFamily="2" charset="0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“Datacenter Tax” and “Killer Microsecond”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67D4A-7B75-6145-835F-2488BD74EB63}"/>
              </a:ext>
            </a:extLst>
          </p:cNvPr>
          <p:cNvSpPr txBox="1"/>
          <p:nvPr/>
        </p:nvSpPr>
        <p:spPr>
          <a:xfrm>
            <a:off x="458637" y="4933357"/>
            <a:ext cx="4846194" cy="1200329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22-27% of WSC cycles are spent in different components of “datacenter tax”.</a:t>
            </a:r>
            <a:endParaRPr lang="en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EF2DA-BBC5-EE4E-B063-97D2A4F9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5" y="2347588"/>
            <a:ext cx="4738688" cy="2118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852400-C4C3-824F-BBD1-95F4B8F4F0AA}"/>
              </a:ext>
            </a:extLst>
          </p:cNvPr>
          <p:cNvSpPr txBox="1"/>
          <p:nvPr/>
        </p:nvSpPr>
        <p:spPr>
          <a:xfrm>
            <a:off x="0" y="6558039"/>
            <a:ext cx="494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Profiling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warehouse-scale</a:t>
            </a:r>
            <a:r>
              <a:rPr lang="zh-CN" altLang="en-US" sz="1200" dirty="0"/>
              <a:t> </a:t>
            </a:r>
            <a:r>
              <a:rPr lang="en-US" altLang="zh-CN" sz="1200" dirty="0"/>
              <a:t>computer,</a:t>
            </a:r>
            <a:r>
              <a:rPr lang="zh-CN" altLang="en-US" sz="1200" dirty="0"/>
              <a:t> </a:t>
            </a:r>
            <a:r>
              <a:rPr lang="en-US" altLang="zh-CN" sz="1200" dirty="0"/>
              <a:t>ISCA’15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A89F2-780C-A343-A8BF-4830CD12B858}"/>
              </a:ext>
            </a:extLst>
          </p:cNvPr>
          <p:cNvSpPr txBox="1"/>
          <p:nvPr/>
        </p:nvSpPr>
        <p:spPr>
          <a:xfrm>
            <a:off x="6288098" y="1581248"/>
            <a:ext cx="4612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latin typeface="Helvetica" pitchFamily="2" charset="0"/>
              </a:rPr>
              <a:t>A new breed of microsecond events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00374-3514-CD48-9C2C-2478D36A13F4}"/>
              </a:ext>
            </a:extLst>
          </p:cNvPr>
          <p:cNvSpPr txBox="1"/>
          <p:nvPr/>
        </p:nvSpPr>
        <p:spPr>
          <a:xfrm>
            <a:off x="331574" y="1613992"/>
            <a:ext cx="510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000" spc="60" dirty="0">
                <a:latin typeface="Helvetica" pitchFamily="2" charset="0"/>
                <a:cs typeface="Calibri Light"/>
              </a:rPr>
              <a:t>The impact of Datacenter tax is large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FB124-2442-4D49-AC98-9EC8D031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0" b="16810"/>
          <a:stretch/>
        </p:blipFill>
        <p:spPr bwMode="auto">
          <a:xfrm>
            <a:off x="8626919" y="1896560"/>
            <a:ext cx="2351968" cy="82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B737F2-6B0E-ED4B-B549-12999D9112B2}"/>
              </a:ext>
            </a:extLst>
          </p:cNvPr>
          <p:cNvSpPr/>
          <p:nvPr/>
        </p:nvSpPr>
        <p:spPr>
          <a:xfrm>
            <a:off x="6653420" y="2144185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Solid</a:t>
            </a:r>
            <a:r>
              <a:rPr lang="en-US" altLang="zh-CN" dirty="0">
                <a:latin typeface="Helvetica" pitchFamily="2" charset="0"/>
              </a:rPr>
              <a:t>-State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Drive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619A9D-85A5-3B42-AB40-E30DDB922FF3}"/>
              </a:ext>
            </a:extLst>
          </p:cNvPr>
          <p:cNvSpPr/>
          <p:nvPr/>
        </p:nvSpPr>
        <p:spPr>
          <a:xfrm>
            <a:off x="7451077" y="6581001"/>
            <a:ext cx="44827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200"/>
              <a:t>Attack of the killer microseconds</a:t>
            </a:r>
            <a:r>
              <a:rPr lang="en-US" altLang="zh-CN" sz="1200" dirty="0"/>
              <a:t>, Communications of the ACM, 2017</a:t>
            </a:r>
            <a:endParaRPr lang="en-CN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F9AFD-21B9-A240-B369-D87DF36D5B5B}"/>
              </a:ext>
            </a:extLst>
          </p:cNvPr>
          <p:cNvSpPr/>
          <p:nvPr/>
        </p:nvSpPr>
        <p:spPr>
          <a:xfrm>
            <a:off x="6563652" y="4096513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GPU/accelerators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2BA9B-D821-534B-B51A-52BC1F0FD6BC}"/>
              </a:ext>
            </a:extLst>
          </p:cNvPr>
          <p:cNvSpPr/>
          <p:nvPr/>
        </p:nvSpPr>
        <p:spPr>
          <a:xfrm>
            <a:off x="6288098" y="308241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Datacenter networking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448AA80-5C8C-7C45-A74F-C1DE3851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6" r="9626"/>
          <a:stretch/>
        </p:blipFill>
        <p:spPr bwMode="auto">
          <a:xfrm>
            <a:off x="8879076" y="2725527"/>
            <a:ext cx="1767630" cy="123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A99DA2-60E9-A147-A822-606FB1144195}"/>
              </a:ext>
            </a:extLst>
          </p:cNvPr>
          <p:cNvSpPr txBox="1"/>
          <p:nvPr/>
        </p:nvSpPr>
        <p:spPr>
          <a:xfrm>
            <a:off x="6288097" y="4933357"/>
            <a:ext cx="5182243" cy="1200329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Efficient handling of microsecond-scale events is becoming paramount for a new breed of low-latency I/O devices</a:t>
            </a:r>
            <a:endParaRPr lang="en-CN" sz="2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B1D21DA-15E3-C341-968E-8D8AA325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/>
        </p:blipFill>
        <p:spPr bwMode="auto">
          <a:xfrm>
            <a:off x="8791311" y="3807744"/>
            <a:ext cx="2040437" cy="9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4" grpId="0"/>
      <p:bldP spid="15" grpId="0"/>
      <p:bldP spid="6" grpId="0"/>
      <p:bldP spid="7" grpId="0"/>
      <p:bldP spid="20" grpId="0"/>
      <p:bldP spid="2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4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34262"/>
            <a:ext cx="11538594" cy="568104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3600" spc="30">
                <a:solidFill>
                  <a:srgbClr val="3467AE"/>
                </a:solidFill>
                <a:latin typeface="Helvetica" pitchFamily="2" charset="0"/>
              </a:rPr>
              <a:t>Current Efforts for Accelerating</a:t>
            </a:r>
            <a:r>
              <a:rPr lang="zh-CN" altLang="en-US" sz="36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>
                <a:solidFill>
                  <a:srgbClr val="3467AE"/>
                </a:solidFill>
                <a:latin typeface="Helvetica" pitchFamily="2" charset="0"/>
              </a:rPr>
              <a:t>Distributed</a:t>
            </a:r>
            <a:r>
              <a:rPr lang="zh-CN" altLang="en-US" sz="36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3600" spc="30">
                <a:solidFill>
                  <a:srgbClr val="3467AE"/>
                </a:solidFill>
                <a:latin typeface="Helvetica" pitchFamily="2" charset="0"/>
              </a:rPr>
              <a:t>Applications</a:t>
            </a:r>
            <a:endParaRPr lang="en-US" sz="2400" spc="-140">
              <a:solidFill>
                <a:srgbClr val="3467AE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82F71-D543-DA4B-95EB-46DF9011A840}"/>
              </a:ext>
            </a:extLst>
          </p:cNvPr>
          <p:cNvSpPr txBox="1"/>
          <p:nvPr/>
        </p:nvSpPr>
        <p:spPr>
          <a:xfrm>
            <a:off x="1805943" y="5598650"/>
            <a:ext cx="8580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Helvetica" pitchFamily="2" charset="0"/>
              </a:rPr>
              <a:t>Two-sided RDMA/kernel-bypass with multi-core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1B9507-FA18-8344-9B0C-7DFF21E1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958363"/>
            <a:ext cx="8928100" cy="3365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2E6DF0-042A-474D-BDBF-84DD9D23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3815585"/>
            <a:ext cx="1181100" cy="50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12F223-115D-7746-935D-FB18CFB9C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26" y="2906819"/>
            <a:ext cx="50800" cy="596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C65441-1716-294F-A6F7-01E0BE652FA1}"/>
              </a:ext>
            </a:extLst>
          </p:cNvPr>
          <p:cNvSpPr txBox="1"/>
          <p:nvPr/>
        </p:nvSpPr>
        <p:spPr>
          <a:xfrm>
            <a:off x="3950971" y="5577221"/>
            <a:ext cx="429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Helvetica" pitchFamily="2" charset="0"/>
              </a:rPr>
              <a:t>One-sided/mixed RDMA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80E7BC-6770-C340-A4B2-F7DCFB535AD3}"/>
              </a:ext>
            </a:extLst>
          </p:cNvPr>
          <p:cNvSpPr txBox="1"/>
          <p:nvPr/>
        </p:nvSpPr>
        <p:spPr>
          <a:xfrm>
            <a:off x="4163853" y="5620079"/>
            <a:ext cx="386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Helvetica" pitchFamily="2" charset="0"/>
              </a:rPr>
              <a:t>(Smart)NIC ofﬂoading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66466B-BD9E-FB49-AAE6-361C6484C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375" y="2557569"/>
            <a:ext cx="1181100" cy="1295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F327E9-EEB5-E34D-BD2A-A17315AB8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848" y="2387090"/>
            <a:ext cx="2959100" cy="199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9C87AD-46C4-3B47-B4EB-39A77EE05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0728" y="3618735"/>
            <a:ext cx="319881" cy="39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4F522F-4D96-5249-9930-0623DD1E6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071" y="3644135"/>
            <a:ext cx="319881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079FA9-C16A-B441-B805-CBBAACDC74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061" y="2550615"/>
            <a:ext cx="319881" cy="3937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5F3BDAC-F39F-014C-A535-A76D4564AC82}"/>
              </a:ext>
            </a:extLst>
          </p:cNvPr>
          <p:cNvSpPr/>
          <p:nvPr/>
        </p:nvSpPr>
        <p:spPr>
          <a:xfrm>
            <a:off x="8820325" y="4429813"/>
            <a:ext cx="2960549" cy="856325"/>
          </a:xfrm>
          <a:prstGeom prst="wedgeRoundRectCallout">
            <a:avLst>
              <a:gd name="adj1" fmla="val -39162"/>
              <a:gd name="adj2" fmla="val -105372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Helvetica" pitchFamily="2" charset="0"/>
              </a:rPr>
              <a:t>Server CPU can be overloaded!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5FA2AF-15D8-E243-9303-B509F125BF66}"/>
              </a:ext>
            </a:extLst>
          </p:cNvPr>
          <p:cNvSpPr/>
          <p:nvPr/>
        </p:nvSpPr>
        <p:spPr>
          <a:xfrm>
            <a:off x="4528316" y="4510812"/>
            <a:ext cx="2042605" cy="856325"/>
          </a:xfrm>
          <a:prstGeom prst="wedgeRoundRectCallout">
            <a:avLst>
              <a:gd name="adj1" fmla="val -39162"/>
              <a:gd name="adj2" fmla="val -105372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Helvetica" pitchFamily="2" charset="0"/>
              </a:rPr>
              <a:t>Multiple network round-trips!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A682B173-06BF-7843-A31E-FE37815D79BF}"/>
              </a:ext>
            </a:extLst>
          </p:cNvPr>
          <p:cNvSpPr/>
          <p:nvPr/>
        </p:nvSpPr>
        <p:spPr>
          <a:xfrm>
            <a:off x="7444225" y="3622647"/>
            <a:ext cx="2497226" cy="1295400"/>
          </a:xfrm>
          <a:prstGeom prst="wedgeRoundRectCallout">
            <a:avLst>
              <a:gd name="adj1" fmla="val -39162"/>
              <a:gd name="adj2" fmla="val -105372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Helvetica" pitchFamily="2" charset="0"/>
              </a:rPr>
              <a:t>Expensive PCIe communication due to limited memory capacity!</a:t>
            </a:r>
          </a:p>
        </p:txBody>
      </p:sp>
    </p:spTree>
    <p:extLst>
      <p:ext uri="{BB962C8B-B14F-4D97-AF65-F5344CB8AC3E}">
        <p14:creationId xmlns:p14="http://schemas.microsoft.com/office/powerpoint/2010/main" val="235389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5" grpId="0"/>
      <p:bldP spid="25" grpId="1"/>
      <p:bldP spid="27" grpId="0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5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526594"/>
            <a:ext cx="11538594" cy="383438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RAMBDA:</a:t>
            </a:r>
            <a:r>
              <a:rPr lang="zh-CN" altLang="en-US" sz="24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A</a:t>
            </a:r>
            <a:r>
              <a:rPr lang="zh-CN" altLang="en-US" sz="24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Network-architecture</a:t>
            </a:r>
            <a:r>
              <a:rPr lang="zh-CN" altLang="en-US" sz="24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Co-design</a:t>
            </a:r>
            <a:r>
              <a:rPr lang="zh-CN" altLang="en-US" sz="24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with</a:t>
            </a:r>
            <a:r>
              <a:rPr lang="zh-CN" altLang="en-US" sz="24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RDMA</a:t>
            </a:r>
            <a:r>
              <a:rPr lang="zh-CN" altLang="en-US" sz="24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and</a:t>
            </a:r>
            <a:r>
              <a:rPr lang="zh-CN" altLang="en-US" sz="24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2400" spc="30" dirty="0">
                <a:solidFill>
                  <a:srgbClr val="3467AE"/>
                </a:solidFill>
                <a:latin typeface="Helvetica" pitchFamily="2" charset="0"/>
              </a:rPr>
              <a:t>cc-accelerator</a:t>
            </a:r>
            <a:endParaRPr lang="en-US" sz="16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118F52-ADE8-1B45-9213-B8F9BABFF3F9}"/>
              </a:ext>
            </a:extLst>
          </p:cNvPr>
          <p:cNvGrpSpPr/>
          <p:nvPr/>
        </p:nvGrpSpPr>
        <p:grpSpPr>
          <a:xfrm>
            <a:off x="326703" y="4088987"/>
            <a:ext cx="2329411" cy="2327754"/>
            <a:chOff x="4554833" y="1839310"/>
            <a:chExt cx="2898440" cy="1901809"/>
          </a:xfrm>
        </p:grpSpPr>
        <p:pic>
          <p:nvPicPr>
            <p:cNvPr id="16" name="Picture 3" descr="page5image468846416">
              <a:extLst>
                <a:ext uri="{FF2B5EF4-FFF2-40B4-BE49-F238E27FC236}">
                  <a16:creationId xmlns:a16="http://schemas.microsoft.com/office/drawing/2014/main" id="{1224CAB2-CFD3-E348-9F3B-F7CE34FF0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833" y="1839310"/>
              <a:ext cx="2898440" cy="190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0A4A81-789A-C245-AA2F-D3A866CFE7DB}"/>
                </a:ext>
              </a:extLst>
            </p:cNvPr>
            <p:cNvSpPr txBox="1"/>
            <p:nvPr/>
          </p:nvSpPr>
          <p:spPr>
            <a:xfrm>
              <a:off x="4785877" y="2196589"/>
              <a:ext cx="2424601" cy="254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CC9312-C0B6-9647-8E51-C182060FE904}"/>
              </a:ext>
            </a:extLst>
          </p:cNvPr>
          <p:cNvSpPr txBox="1"/>
          <p:nvPr/>
        </p:nvSpPr>
        <p:spPr>
          <a:xfrm>
            <a:off x="326703" y="5603745"/>
            <a:ext cx="227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itchFamily="2" charset="0"/>
              </a:rPr>
              <a:t>Fast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RDMA-based Inter-machine Communications</a:t>
            </a:r>
            <a:endParaRPr lang="en-US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6EE1F5-9BAD-344F-A047-F356A5D3DCBC}"/>
              </a:ext>
            </a:extLst>
          </p:cNvPr>
          <p:cNvGrpSpPr/>
          <p:nvPr/>
        </p:nvGrpSpPr>
        <p:grpSpPr>
          <a:xfrm>
            <a:off x="9040075" y="4092674"/>
            <a:ext cx="2329411" cy="2327755"/>
            <a:chOff x="4554833" y="1839310"/>
            <a:chExt cx="2898440" cy="1901809"/>
          </a:xfrm>
        </p:grpSpPr>
        <p:pic>
          <p:nvPicPr>
            <p:cNvPr id="21" name="Picture 3" descr="page5image468846416">
              <a:extLst>
                <a:ext uri="{FF2B5EF4-FFF2-40B4-BE49-F238E27FC236}">
                  <a16:creationId xmlns:a16="http://schemas.microsoft.com/office/drawing/2014/main" id="{0721EDE4-73B6-0647-A8F3-5367B37D6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833" y="1839310"/>
              <a:ext cx="2898440" cy="190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3662D5-683F-F94B-97B3-ECC3C0F85680}"/>
                </a:ext>
              </a:extLst>
            </p:cNvPr>
            <p:cNvSpPr txBox="1"/>
            <p:nvPr/>
          </p:nvSpPr>
          <p:spPr>
            <a:xfrm>
              <a:off x="4785877" y="2196589"/>
              <a:ext cx="2424601" cy="254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61585E4-A802-BE40-955A-336A7FB80C94}"/>
              </a:ext>
            </a:extLst>
          </p:cNvPr>
          <p:cNvSpPr txBox="1"/>
          <p:nvPr/>
        </p:nvSpPr>
        <p:spPr>
          <a:xfrm>
            <a:off x="9055234" y="5603745"/>
            <a:ext cx="227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itchFamily="2" charset="0"/>
              </a:rPr>
              <a:t>Adaptive DDIO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for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heterogeneous memory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system</a:t>
            </a:r>
            <a:endParaRPr lang="en-US" sz="16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C61E24-DB09-F14C-95FF-B5CC4C73BB04}"/>
              </a:ext>
            </a:extLst>
          </p:cNvPr>
          <p:cNvGrpSpPr/>
          <p:nvPr/>
        </p:nvGrpSpPr>
        <p:grpSpPr>
          <a:xfrm>
            <a:off x="3108100" y="4088986"/>
            <a:ext cx="2329411" cy="2327756"/>
            <a:chOff x="4554833" y="1839310"/>
            <a:chExt cx="2898440" cy="1901809"/>
          </a:xfrm>
        </p:grpSpPr>
        <p:pic>
          <p:nvPicPr>
            <p:cNvPr id="27" name="Picture 3" descr="page5image468846416">
              <a:extLst>
                <a:ext uri="{FF2B5EF4-FFF2-40B4-BE49-F238E27FC236}">
                  <a16:creationId xmlns:a16="http://schemas.microsoft.com/office/drawing/2014/main" id="{FCF2D6ED-B867-204B-A690-6A8522628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833" y="1839310"/>
              <a:ext cx="2898440" cy="190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814571-6A3C-2040-ADE9-9FB33D181306}"/>
                </a:ext>
              </a:extLst>
            </p:cNvPr>
            <p:cNvSpPr txBox="1"/>
            <p:nvPr/>
          </p:nvSpPr>
          <p:spPr>
            <a:xfrm>
              <a:off x="4785877" y="2196589"/>
              <a:ext cx="2424601" cy="254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580D4EF-DCAD-F64E-B741-8BB1C40E48B0}"/>
              </a:ext>
            </a:extLst>
          </p:cNvPr>
          <p:cNvSpPr txBox="1"/>
          <p:nvPr/>
        </p:nvSpPr>
        <p:spPr>
          <a:xfrm>
            <a:off x="3039173" y="5703992"/>
            <a:ext cx="252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Helvetica" pitchFamily="2" charset="0"/>
              </a:rPr>
              <a:t>Coherence-assisted Accelerator Notiﬁcation</a:t>
            </a:r>
            <a:endParaRPr lang="en-US" sz="16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CD91A3-F9E6-CA4D-B1D0-CDD0D554BAA8}"/>
              </a:ext>
            </a:extLst>
          </p:cNvPr>
          <p:cNvGrpSpPr/>
          <p:nvPr/>
        </p:nvGrpSpPr>
        <p:grpSpPr>
          <a:xfrm>
            <a:off x="6045815" y="4088986"/>
            <a:ext cx="2329411" cy="2327756"/>
            <a:chOff x="4554833" y="1839310"/>
            <a:chExt cx="2898440" cy="1901809"/>
          </a:xfrm>
        </p:grpSpPr>
        <p:pic>
          <p:nvPicPr>
            <p:cNvPr id="32" name="Picture 3" descr="page5image468846416">
              <a:extLst>
                <a:ext uri="{FF2B5EF4-FFF2-40B4-BE49-F238E27FC236}">
                  <a16:creationId xmlns:a16="http://schemas.microsoft.com/office/drawing/2014/main" id="{B0D13A34-0C1F-B542-856C-54B894C4F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833" y="1839310"/>
              <a:ext cx="2898440" cy="1901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78772-9DE1-404A-96D0-1E4829423DE3}"/>
                </a:ext>
              </a:extLst>
            </p:cNvPr>
            <p:cNvSpPr txBox="1"/>
            <p:nvPr/>
          </p:nvSpPr>
          <p:spPr>
            <a:xfrm>
              <a:off x="4785877" y="2196589"/>
              <a:ext cx="2424601" cy="254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4EA3775-A865-CA45-8DEB-660FFB70555C}"/>
              </a:ext>
            </a:extLst>
          </p:cNvPr>
          <p:cNvSpPr txBox="1"/>
          <p:nvPr/>
        </p:nvSpPr>
        <p:spPr>
          <a:xfrm>
            <a:off x="6042272" y="5698933"/>
            <a:ext cx="239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itchFamily="2" charset="0"/>
              </a:rPr>
              <a:t>Cache-coherent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Accelerator Architecture</a:t>
            </a:r>
            <a:endParaRPr lang="en-US" sz="1600" dirty="0"/>
          </a:p>
        </p:txBody>
      </p:sp>
      <p:pic>
        <p:nvPicPr>
          <p:cNvPr id="2052" name="Picture 4" descr="NESTJS - Page 1 | Elite Ionic">
            <a:extLst>
              <a:ext uri="{FF2B5EF4-FFF2-40B4-BE49-F238E27FC236}">
                <a16:creationId xmlns:a16="http://schemas.microsoft.com/office/drawing/2014/main" id="{54028DA0-E6AC-5840-BEF5-A57A51A1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19" y="4328928"/>
            <a:ext cx="1370005" cy="137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essentials, fast, forward, next, speed up, ui development ">
            <a:extLst>
              <a:ext uri="{FF2B5EF4-FFF2-40B4-BE49-F238E27FC236}">
                <a16:creationId xmlns:a16="http://schemas.microsoft.com/office/drawing/2014/main" id="{F05F5124-8244-1C4D-BB9E-30A3CFF9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38" y="4526284"/>
            <a:ext cx="1165287" cy="116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email, letter, new, notification ">
            <a:extLst>
              <a:ext uri="{FF2B5EF4-FFF2-40B4-BE49-F238E27FC236}">
                <a16:creationId xmlns:a16="http://schemas.microsoft.com/office/drawing/2014/main" id="{59B391FD-DFBB-9E4A-8E8B-65B8D0ED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77" y="4417118"/>
            <a:ext cx="1383617" cy="13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ata, data science, in, move, transit, travel, truck ">
            <a:extLst>
              <a:ext uri="{FF2B5EF4-FFF2-40B4-BE49-F238E27FC236}">
                <a16:creationId xmlns:a16="http://schemas.microsoft.com/office/drawing/2014/main" id="{CEA80197-8FD8-2340-8943-CB6FF4EB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815" y="4424180"/>
            <a:ext cx="1154974" cy="11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7C080-0CC9-0148-906F-F7FAA357A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65" y="1420280"/>
            <a:ext cx="4476215" cy="2548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374B8-C29F-F04E-4C5B-E3D8BBBBFE3B}"/>
              </a:ext>
            </a:extLst>
          </p:cNvPr>
          <p:cNvSpPr txBox="1"/>
          <p:nvPr/>
        </p:nvSpPr>
        <p:spPr>
          <a:xfrm>
            <a:off x="5821815" y="1472022"/>
            <a:ext cx="6113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60" dirty="0">
                <a:latin typeface="Helvetica" pitchFamily="2" charset="0"/>
                <a:cs typeface="Calibri Light"/>
              </a:rPr>
              <a:t>Cache-coherent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accelerator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(e.g.,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CXL):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spc="60" dirty="0">
                <a:latin typeface="Helvetica" pitchFamily="2" charset="0"/>
                <a:cs typeface="Calibri Light"/>
              </a:rPr>
              <a:t>Shared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coherent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memory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space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with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CPU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spc="60" dirty="0">
                <a:latin typeface="Helvetica" pitchFamily="2" charset="0"/>
                <a:cs typeface="Calibri Light"/>
              </a:rPr>
              <a:t>More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flexible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interaction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with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CPU/memory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with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lower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overhead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spc="60" dirty="0">
                <a:latin typeface="Helvetica" pitchFamily="2" charset="0"/>
                <a:cs typeface="Calibri Light"/>
              </a:rPr>
              <a:t>Modularized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design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–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lower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r>
              <a:rPr lang="en-US" altLang="zh-CN" sz="2000" spc="60" dirty="0">
                <a:latin typeface="Helvetica" pitchFamily="2" charset="0"/>
                <a:cs typeface="Calibri Light"/>
              </a:rPr>
              <a:t>TCO</a:t>
            </a:r>
            <a:r>
              <a:rPr lang="zh-CN" altLang="en-US" sz="2000" spc="60" dirty="0">
                <a:latin typeface="Helvetica" pitchFamily="2" charset="0"/>
                <a:cs typeface="Calibri Light"/>
              </a:rPr>
              <a:t> </a:t>
            </a:r>
            <a:endParaRPr lang="en-US" altLang="zh-CN" sz="2000" spc="60" dirty="0">
              <a:latin typeface="Helvetica" pitchFamily="2" charset="0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spc="60" dirty="0">
              <a:latin typeface="Helvetica" pitchFamily="2" charset="0"/>
              <a:cs typeface="Calibri Light"/>
            </a:endParaRPr>
          </a:p>
        </p:txBody>
      </p: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9FB36767-1BA3-DF23-1839-DBE51FEA72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92" y="4096971"/>
            <a:ext cx="2409194" cy="2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9" grpId="0"/>
      <p:bldP spid="3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EC0E5C7-5E84-134B-AC26-B411611F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41" y="1743984"/>
            <a:ext cx="10248538" cy="3120603"/>
          </a:xfrm>
          <a:prstGeom prst="rect">
            <a:avLst/>
          </a:prstGeom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6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Fast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Inter-machine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Communications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53973-AC7A-7949-BECE-2386BBD9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33" y="2909088"/>
            <a:ext cx="989042" cy="187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5E7F2-B8D1-2E44-BFB2-D2B56096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338" y="2431736"/>
            <a:ext cx="3086496" cy="255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D7BB6-833D-0747-A6F4-B69253FD2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382" y="3614539"/>
            <a:ext cx="2767964" cy="1226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65F3D-82E7-6545-B0E5-8549926B8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3190" y="3048404"/>
            <a:ext cx="4672377" cy="1773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35714-11CF-8646-8090-71058057A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20" y="3153536"/>
            <a:ext cx="2913143" cy="1744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682AF0-C0DD-A34A-B681-B8A844504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015" y="3614103"/>
            <a:ext cx="1226524" cy="12265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F52E13-EEE7-B542-8E8E-0C0F886FD4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751" y="3367037"/>
            <a:ext cx="1309865" cy="129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C7492-4899-FE43-9F7F-D19F7C13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9379" y="2388106"/>
            <a:ext cx="2881868" cy="19780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89FC1A-D600-294A-B0BE-9CD0EB0410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7527" y="2654774"/>
            <a:ext cx="1044633" cy="3936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84FA2D-7868-6445-87D4-0373214E3C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9780" y="2808729"/>
            <a:ext cx="1572010" cy="53552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0B34A710-6FF5-5D4A-9546-F23DF3154DDC}"/>
              </a:ext>
            </a:extLst>
          </p:cNvPr>
          <p:cNvSpPr/>
          <p:nvPr/>
        </p:nvSpPr>
        <p:spPr>
          <a:xfrm>
            <a:off x="7069282" y="5057291"/>
            <a:ext cx="2801648" cy="856325"/>
          </a:xfrm>
          <a:prstGeom prst="wedgeRoundRectCallout">
            <a:avLst>
              <a:gd name="adj1" fmla="val -39162"/>
              <a:gd name="adj2" fmla="val -105372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>
                <a:solidFill>
                  <a:schemeClr val="tx1"/>
                </a:solidFill>
                <a:latin typeface="Helvetica" pitchFamily="2" charset="0"/>
              </a:rPr>
              <a:t>Update request buffer’s tail in </a:t>
            </a:r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server</a:t>
            </a:r>
            <a:r>
              <a:rPr lang="en-CN">
                <a:solidFill>
                  <a:schemeClr val="tx1"/>
                </a:solidFill>
                <a:latin typeface="Helvetica" pitchFamily="2" charset="0"/>
              </a:rPr>
              <a:t> side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E602B1AF-4C48-1B4D-8652-EA5B7B1B8622}"/>
              </a:ext>
            </a:extLst>
          </p:cNvPr>
          <p:cNvSpPr/>
          <p:nvPr/>
        </p:nvSpPr>
        <p:spPr>
          <a:xfrm>
            <a:off x="1893094" y="4978524"/>
            <a:ext cx="2960549" cy="856325"/>
          </a:xfrm>
          <a:prstGeom prst="wedgeRoundRectCallout">
            <a:avLst>
              <a:gd name="adj1" fmla="val -39162"/>
              <a:gd name="adj2" fmla="val -105372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Helvetica" pitchFamily="2" charset="0"/>
              </a:rPr>
              <a:t>Update response buffer’s head in client side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FD732-3EDC-3C4B-8C24-61D637FF9CAD}"/>
              </a:ext>
            </a:extLst>
          </p:cNvPr>
          <p:cNvSpPr txBox="1"/>
          <p:nvPr/>
        </p:nvSpPr>
        <p:spPr>
          <a:xfrm>
            <a:off x="1191354" y="5387236"/>
            <a:ext cx="10127988" cy="400110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Only issue a request when the request buffer’s tail is behind the response buffer’s head.</a:t>
            </a:r>
            <a:endParaRPr lang="en-CN" sz="2000"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0DEB1-1400-E54A-B9D9-965DC2698091}"/>
              </a:ext>
            </a:extLst>
          </p:cNvPr>
          <p:cNvSpPr txBox="1"/>
          <p:nvPr/>
        </p:nvSpPr>
        <p:spPr>
          <a:xfrm>
            <a:off x="1657189" y="1351733"/>
            <a:ext cx="858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Helvetica" pitchFamily="2" charset="0"/>
              </a:rPr>
              <a:t>Snapshot of client-1 and server-A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6BFAE-BD96-A8C2-02DC-DBE6756B401F}"/>
              </a:ext>
            </a:extLst>
          </p:cNvPr>
          <p:cNvSpPr txBox="1"/>
          <p:nvPr/>
        </p:nvSpPr>
        <p:spPr>
          <a:xfrm>
            <a:off x="1191354" y="6050451"/>
            <a:ext cx="10127988" cy="707886"/>
          </a:xfrm>
          <a:prstGeom prst="rect">
            <a:avLst/>
          </a:prstGeom>
          <a:noFill/>
          <a:ln w="38100">
            <a:solidFill>
              <a:srgbClr val="0365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Same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mechanism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applied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intra-machine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(CPU-accelerator)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communication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via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“load/store”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semantics.</a:t>
            </a:r>
            <a:endParaRPr lang="en-CN" sz="20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6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1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388527-3677-3540-BF1B-F2167E34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51" y="1778124"/>
            <a:ext cx="8579097" cy="3955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ECBF4-60FD-3642-9538-BA772890F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667" y="3813943"/>
            <a:ext cx="1797641" cy="911480"/>
          </a:xfrm>
          <a:prstGeom prst="rect">
            <a:avLst/>
          </a:prstGeom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7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Coherence-assisted Accelerator Notiﬁcation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2E9F7-DC67-B249-A8A3-529CFAD8F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532" y="2905198"/>
            <a:ext cx="1366579" cy="1366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7DF7F-8B3B-A547-9AFE-E1271E12E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325" y="3150769"/>
            <a:ext cx="4253466" cy="18626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4EAE50-F283-A447-9708-4757FA6F1625}"/>
              </a:ext>
            </a:extLst>
          </p:cNvPr>
          <p:cNvSpPr/>
          <p:nvPr/>
        </p:nvSpPr>
        <p:spPr>
          <a:xfrm>
            <a:off x="2267828" y="3048423"/>
            <a:ext cx="7656342" cy="1292082"/>
          </a:xfrm>
          <a:prstGeom prst="rect">
            <a:avLst/>
          </a:prstGeom>
          <a:solidFill>
            <a:srgbClr val="C0504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Helvetica" pitchFamily="2" charset="0"/>
              </a:rPr>
              <a:t>Interrupt?</a:t>
            </a:r>
            <a:r>
              <a:rPr lang="zh-CN" altLang="en-US" sz="400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4000">
                <a:solidFill>
                  <a:schemeClr val="bg1"/>
                </a:solidFill>
                <a:latin typeface="Helvetica" pitchFamily="2" charset="0"/>
              </a:rPr>
              <a:t>Slow!</a:t>
            </a:r>
            <a:r>
              <a:rPr lang="zh-CN" altLang="en-US" sz="4000">
                <a:solidFill>
                  <a:schemeClr val="bg1"/>
                </a:solidFill>
                <a:latin typeface="Helvetica" pitchFamily="2" charset="0"/>
              </a:rPr>
              <a:t> </a:t>
            </a:r>
            <a:endParaRPr lang="en-US" altLang="zh-CN" sz="400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  <a:latin typeface="Helvetica" pitchFamily="2" charset="0"/>
              </a:rPr>
              <a:t>Polling?</a:t>
            </a:r>
            <a:r>
              <a:rPr lang="zh-CN" altLang="en-US" sz="400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4000">
                <a:solidFill>
                  <a:schemeClr val="bg1"/>
                </a:solidFill>
                <a:latin typeface="Helvetica" pitchFamily="2" charset="0"/>
              </a:rPr>
              <a:t>Expensive</a:t>
            </a:r>
            <a:r>
              <a:rPr lang="zh-CN" altLang="en-US" sz="400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4000">
                <a:solidFill>
                  <a:schemeClr val="bg1"/>
                </a:solidFill>
                <a:latin typeface="Helvetica" pitchFamily="2" charset="0"/>
              </a:rPr>
              <a:t>and</a:t>
            </a:r>
            <a:r>
              <a:rPr lang="zh-CN" altLang="en-US" sz="400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4000">
                <a:solidFill>
                  <a:schemeClr val="bg1"/>
                </a:solidFill>
                <a:latin typeface="Helvetica" pitchFamily="2" charset="0"/>
              </a:rPr>
              <a:t>costly!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855F6C-03A6-A44F-955A-EC15DA175CE5}"/>
              </a:ext>
            </a:extLst>
          </p:cNvPr>
          <p:cNvSpPr/>
          <p:nvPr/>
        </p:nvSpPr>
        <p:spPr>
          <a:xfrm>
            <a:off x="2267828" y="3045236"/>
            <a:ext cx="7656342" cy="129208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r>
              <a:rPr lang="en-US" altLang="zh-CN" sz="4000" kern="0" noProof="0">
                <a:solidFill>
                  <a:prstClr val="white"/>
                </a:solidFill>
                <a:latin typeface="Helvetica" pitchFamily="2" charset="0"/>
              </a:rPr>
              <a:t>Coherence</a:t>
            </a:r>
            <a:r>
              <a:rPr lang="zh-CN" altLang="en-US" sz="4000" kern="0" noProof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noProof="0">
                <a:solidFill>
                  <a:prstClr val="white"/>
                </a:solidFill>
                <a:latin typeface="Helvetica" pitchFamily="2" charset="0"/>
              </a:rPr>
              <a:t>signal</a:t>
            </a:r>
            <a:r>
              <a:rPr lang="zh-CN" altLang="en-US" sz="4000" kern="0" noProof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noProof="0">
                <a:solidFill>
                  <a:prstClr val="white"/>
                </a:solidFill>
                <a:latin typeface="Helvetica" pitchFamily="2" charset="0"/>
              </a:rPr>
              <a:t>is</a:t>
            </a:r>
            <a:r>
              <a:rPr lang="zh-CN" altLang="en-US" sz="4000" kern="0" noProof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 noProof="0">
                <a:solidFill>
                  <a:prstClr val="white"/>
                </a:solidFill>
                <a:latin typeface="Helvetica" pitchFamily="2" charset="0"/>
              </a:rPr>
              <a:t>a</a:t>
            </a:r>
            <a:r>
              <a:rPr lang="en-US" altLang="zh-CN" sz="4000" kern="0">
                <a:solidFill>
                  <a:prstClr val="white"/>
                </a:solidFill>
                <a:latin typeface="Helvetica" pitchFamily="2" charset="0"/>
              </a:rPr>
              <a:t>n</a:t>
            </a:r>
            <a:r>
              <a:rPr lang="zh-CN" altLang="en-US" sz="4000" kern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>
                <a:solidFill>
                  <a:prstClr val="white"/>
                </a:solidFill>
                <a:latin typeface="Helvetica" pitchFamily="2" charset="0"/>
              </a:rPr>
              <a:t>efficient</a:t>
            </a:r>
            <a:r>
              <a:rPr lang="zh-CN" altLang="en-US" sz="4000" kern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>
                <a:solidFill>
                  <a:prstClr val="white"/>
                </a:solidFill>
                <a:latin typeface="Helvetica" pitchFamily="2" charset="0"/>
              </a:rPr>
              <a:t>way</a:t>
            </a:r>
            <a:r>
              <a:rPr lang="zh-CN" altLang="en-US" sz="4000" kern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>
                <a:solidFill>
                  <a:prstClr val="white"/>
                </a:solidFill>
                <a:latin typeface="Helvetica" pitchFamily="2" charset="0"/>
              </a:rPr>
              <a:t>for</a:t>
            </a:r>
            <a:r>
              <a:rPr lang="zh-CN" altLang="en-US" sz="4000" kern="0">
                <a:solidFill>
                  <a:prstClr val="white"/>
                </a:solidFill>
                <a:latin typeface="Helvetica" pitchFamily="2" charset="0"/>
              </a:rPr>
              <a:t> </a:t>
            </a:r>
            <a:r>
              <a:rPr lang="en-US" altLang="zh-CN" sz="4000" kern="0">
                <a:solidFill>
                  <a:prstClr val="white"/>
                </a:solidFill>
                <a:latin typeface="Helvetica" pitchFamily="2" charset="0"/>
              </a:rPr>
              <a:t>accelerator notification!</a:t>
            </a:r>
            <a:endParaRPr kumimoji="0" lang="en-US" sz="4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8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err="1">
                <a:solidFill>
                  <a:srgbClr val="3467AE"/>
                </a:solidFill>
                <a:latin typeface="Helvetica" pitchFamily="2" charset="0"/>
              </a:rPr>
              <a:t>cpoll</a:t>
            </a:r>
            <a:r>
              <a:rPr lang="zh-CN" altLang="en-US" sz="4000" spc="3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>
                <a:solidFill>
                  <a:srgbClr val="3467AE"/>
                </a:solidFill>
                <a:latin typeface="Helvetica" pitchFamily="2" charset="0"/>
              </a:rPr>
              <a:t>Mechanism</a:t>
            </a:r>
            <a:endParaRPr lang="en-US" sz="2800" spc="-14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504414-4545-2FC9-9F1C-25326461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3" y="2504115"/>
            <a:ext cx="11105393" cy="2889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BC2C6-286F-FE80-8C27-7A4C3A78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991" y="3242884"/>
            <a:ext cx="6651197" cy="1715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193030-826E-006B-D20A-25519A4C5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30" y="2787891"/>
            <a:ext cx="2106714" cy="1113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21208C-8FB2-4277-DDDB-899930F65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096" y="2807912"/>
            <a:ext cx="5236690" cy="11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7">
            <a:extLst>
              <a:ext uri="{FF2B5EF4-FFF2-40B4-BE49-F238E27FC236}">
                <a16:creationId xmlns:a16="http://schemas.microsoft.com/office/drawing/2014/main" id="{6C674C57-DE2A-C742-AF4A-3DA01ECBA764}"/>
              </a:ext>
            </a:extLst>
          </p:cNvPr>
          <p:cNvSpPr/>
          <p:nvPr/>
        </p:nvSpPr>
        <p:spPr>
          <a:xfrm>
            <a:off x="1484185" y="1324477"/>
            <a:ext cx="10376535" cy="0"/>
          </a:xfrm>
          <a:custGeom>
            <a:avLst/>
            <a:gdLst/>
            <a:ahLst/>
            <a:cxnLst/>
            <a:rect l="l" t="t" r="r" b="b"/>
            <a:pathLst>
              <a:path w="10376535">
                <a:moveTo>
                  <a:pt x="0" y="1"/>
                </a:moveTo>
                <a:lnTo>
                  <a:pt x="10376205" y="0"/>
                </a:lnTo>
              </a:path>
            </a:pathLst>
          </a:custGeom>
          <a:ln w="762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5DB8D4F7-5763-0848-B00E-58B2C3FD4FA9}"/>
              </a:ext>
            </a:extLst>
          </p:cNvPr>
          <p:cNvSpPr/>
          <p:nvPr/>
        </p:nvSpPr>
        <p:spPr>
          <a:xfrm>
            <a:off x="331574" y="1324478"/>
            <a:ext cx="1139825" cy="0"/>
          </a:xfrm>
          <a:custGeom>
            <a:avLst/>
            <a:gdLst/>
            <a:ahLst/>
            <a:cxnLst/>
            <a:rect l="l" t="t" r="r" b="b"/>
            <a:pathLst>
              <a:path w="1139825">
                <a:moveTo>
                  <a:pt x="0" y="0"/>
                </a:moveTo>
                <a:lnTo>
                  <a:pt x="1139590" y="1"/>
                </a:lnTo>
              </a:path>
            </a:pathLst>
          </a:custGeom>
          <a:ln w="76200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>
              <a:latin typeface="Helvetica" pitchFamily="2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EC2367C-44DC-E047-A410-633FF7999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874" y="6478403"/>
            <a:ext cx="405101" cy="365125"/>
          </a:xfrm>
        </p:spPr>
        <p:txBody>
          <a:bodyPr/>
          <a:lstStyle/>
          <a:p>
            <a:fld id="{8D482D4C-7324-4DE2-94D4-658F89AED4D8}" type="slidenum">
              <a:rPr lang="en-US" smtClean="0">
                <a:latin typeface="Helvetica" pitchFamily="2" charset="0"/>
              </a:rPr>
              <a:pPr/>
              <a:t>9</a:t>
            </a:fld>
            <a:endParaRPr lang="en-US">
              <a:latin typeface="Helvetica" pitchFamily="2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0B5827E-E00E-0A4C-947D-E82257283008}"/>
              </a:ext>
            </a:extLst>
          </p:cNvPr>
          <p:cNvSpPr txBox="1">
            <a:spLocks/>
          </p:cNvSpPr>
          <p:nvPr/>
        </p:nvSpPr>
        <p:spPr>
          <a:xfrm>
            <a:off x="326703" y="403484"/>
            <a:ext cx="11538594" cy="629660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zh-CN" sz="4000" spc="30" dirty="0" err="1">
                <a:solidFill>
                  <a:srgbClr val="3467AE"/>
                </a:solidFill>
                <a:latin typeface="Helvetica" pitchFamily="2" charset="0"/>
              </a:rPr>
              <a:t>cpoll</a:t>
            </a:r>
            <a:r>
              <a:rPr lang="zh-CN" altLang="en-US" sz="4000" spc="30" dirty="0">
                <a:solidFill>
                  <a:srgbClr val="3467AE"/>
                </a:solidFill>
                <a:latin typeface="Helvetica" pitchFamily="2" charset="0"/>
              </a:rPr>
              <a:t> </a:t>
            </a:r>
            <a:r>
              <a:rPr lang="en-US" altLang="zh-CN" sz="4000" spc="30" dirty="0">
                <a:solidFill>
                  <a:srgbClr val="3467AE"/>
                </a:solidFill>
                <a:latin typeface="Helvetica" pitchFamily="2" charset="0"/>
              </a:rPr>
              <a:t>Implementation</a:t>
            </a:r>
            <a:endParaRPr lang="en-US" sz="2800" spc="-140" dirty="0">
              <a:solidFill>
                <a:srgbClr val="3467AE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9C43F-FB61-6047-B87E-D151D5C3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51" y="1909864"/>
            <a:ext cx="8579097" cy="3983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71209-1ADA-9B45-9A76-B2E3875CC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992" y="2734634"/>
            <a:ext cx="1073593" cy="107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1A564-2FFA-A643-9FF2-68A9B729A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092" y="3610418"/>
            <a:ext cx="6066790" cy="17843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A09AD84-B424-0148-9867-8DB7ED806251}"/>
              </a:ext>
            </a:extLst>
          </p:cNvPr>
          <p:cNvSpPr/>
          <p:nvPr/>
        </p:nvSpPr>
        <p:spPr>
          <a:xfrm>
            <a:off x="6911163" y="3792943"/>
            <a:ext cx="1573619" cy="610708"/>
          </a:xfrm>
          <a:prstGeom prst="wedgeRoundRectCallout">
            <a:avLst>
              <a:gd name="adj1" fmla="val 63691"/>
              <a:gd name="adj2" fmla="val 73944"/>
              <a:gd name="adj3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  <a:latin typeface="Helvetica" pitchFamily="2" charset="0"/>
              </a:rPr>
              <a:t>Captured!</a:t>
            </a:r>
            <a:endParaRPr lang="en-US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9C40C-7567-9241-B85B-B093020E3840}"/>
              </a:ext>
            </a:extLst>
          </p:cNvPr>
          <p:cNvSpPr txBox="1"/>
          <p:nvPr/>
        </p:nvSpPr>
        <p:spPr>
          <a:xfrm>
            <a:off x="227424" y="1396616"/>
            <a:ext cx="11104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800">
                <a:latin typeface="Helvetica" pitchFamily="2" charset="0"/>
              </a:rPr>
              <a:t>Approach</a:t>
            </a:r>
            <a:r>
              <a:rPr lang="zh-CN" altLang="en-US" sz="2800">
                <a:latin typeface="Helvetica" pitchFamily="2" charset="0"/>
              </a:rPr>
              <a:t> </a:t>
            </a:r>
            <a:r>
              <a:rPr lang="en-US" altLang="zh-CN" sz="2800">
                <a:latin typeface="Helvetica" pitchFamily="2" charset="0"/>
              </a:rPr>
              <a:t>1</a:t>
            </a:r>
            <a:endParaRPr lang="en-US" altLang="zh-CN" sz="16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0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</TotalTime>
  <Words>3069</Words>
  <Application>Microsoft Office PowerPoint</Application>
  <PresentationFormat>Widescreen</PresentationFormat>
  <Paragraphs>332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Youjie Li</dc:creator>
  <cp:lastModifiedBy>Yuan, Yifan</cp:lastModifiedBy>
  <cp:revision>22</cp:revision>
  <dcterms:created xsi:type="dcterms:W3CDTF">2017-06-21T20:13:27Z</dcterms:created>
  <dcterms:modified xsi:type="dcterms:W3CDTF">2023-02-15T00:08:17Z</dcterms:modified>
</cp:coreProperties>
</file>